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1"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Lst>
  <p:sldSz cx="9144000" cy="6858000" type="screen4x3"/>
  <p:notesSz cx="6858000" cy="9144000"/>
  <p:embeddedFontLst>
    <p:embeddedFont>
      <p:font typeface="Arial Black" panose="020B0A04020102020204" pitchFamily="34" charset="0"/>
      <p:bold r:id="rId29"/>
    </p:embeddedFont>
    <p:embeddedFont>
      <p:font typeface="Bloody" pitchFamily="2" charset="0"/>
      <p:regular r:id="rId30"/>
    </p:embeddedFont>
  </p:embeddedFontLst>
  <p:defaultTextStyle>
    <a:defPPr>
      <a:defRPr lang="en-US"/>
    </a:defPPr>
    <a:lvl1pPr algn="l" rtl="0" eaLnBrk="0" fontAlgn="base" hangingPunct="0">
      <a:spcBef>
        <a:spcPct val="0"/>
      </a:spcBef>
      <a:spcAft>
        <a:spcPct val="0"/>
      </a:spcAft>
      <a:defRPr kern="1200">
        <a:solidFill>
          <a:schemeClr val="tx1"/>
        </a:solidFill>
        <a:latin typeface="Arial" pitchFamily="34" charset="0"/>
        <a:ea typeface="+mn-ea"/>
        <a:cs typeface="+mn-cs"/>
      </a:defRPr>
    </a:lvl1pPr>
    <a:lvl2pPr marL="457200" algn="l" rtl="0" eaLnBrk="0" fontAlgn="base" hangingPunct="0">
      <a:spcBef>
        <a:spcPct val="0"/>
      </a:spcBef>
      <a:spcAft>
        <a:spcPct val="0"/>
      </a:spcAft>
      <a:defRPr kern="1200">
        <a:solidFill>
          <a:schemeClr val="tx1"/>
        </a:solidFill>
        <a:latin typeface="Arial" pitchFamily="34" charset="0"/>
        <a:ea typeface="+mn-ea"/>
        <a:cs typeface="+mn-cs"/>
      </a:defRPr>
    </a:lvl2pPr>
    <a:lvl3pPr marL="914400" algn="l" rtl="0" eaLnBrk="0" fontAlgn="base" hangingPunct="0">
      <a:spcBef>
        <a:spcPct val="0"/>
      </a:spcBef>
      <a:spcAft>
        <a:spcPct val="0"/>
      </a:spcAft>
      <a:defRPr kern="1200">
        <a:solidFill>
          <a:schemeClr val="tx1"/>
        </a:solidFill>
        <a:latin typeface="Arial"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7748" autoAdjust="0"/>
  </p:normalViewPr>
  <p:slideViewPr>
    <p:cSldViewPr>
      <p:cViewPr varScale="1">
        <p:scale>
          <a:sx n="63" d="100"/>
          <a:sy n="63" d="100"/>
        </p:scale>
        <p:origin x="-157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1.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font" Target="fonts/font2.fntdata"/></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31A3A3-0461-455F-BB28-D11AD3664897}" type="doc">
      <dgm:prSet loTypeId="urn:microsoft.com/office/officeart/2005/8/layout/cycle1" loCatId="cycle" qsTypeId="urn:microsoft.com/office/officeart/2005/8/quickstyle/simple1" qsCatId="simple" csTypeId="urn:microsoft.com/office/officeart/2005/8/colors/accent1_2" csCatId="accent1" phldr="1"/>
      <dgm:spPr/>
    </dgm:pt>
    <dgm:pt modelId="{FDA9E971-CB1B-4402-A8BE-016DDD9CDF50}">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C00000"/>
              </a:solidFill>
              <a:effectLst/>
              <a:latin typeface="Arial" pitchFamily="34" charset="0"/>
            </a:rPr>
            <a:t>KING</a:t>
          </a:r>
        </a:p>
      </dgm:t>
    </dgm:pt>
    <dgm:pt modelId="{6EE70BD9-EE52-4174-8E93-9D52B735D2EF}" type="parTrans" cxnId="{A7654ACC-BF87-4784-8CC9-F5066D26525B}">
      <dgm:prSet/>
      <dgm:spPr/>
      <dgm:t>
        <a:bodyPr/>
        <a:lstStyle/>
        <a:p>
          <a:endParaRPr lang="en-US"/>
        </a:p>
      </dgm:t>
    </dgm:pt>
    <dgm:pt modelId="{A7A12278-8BED-4EDD-9BCE-7B6E382B7B20}" type="sibTrans" cxnId="{A7654ACC-BF87-4784-8CC9-F5066D26525B}">
      <dgm:prSet/>
      <dgm:spPr/>
      <dgm:t>
        <a:bodyPr/>
        <a:lstStyle/>
        <a:p>
          <a:endParaRPr lang="en-US"/>
        </a:p>
      </dgm:t>
    </dgm:pt>
    <dgm:pt modelId="{FA03F04B-B4E8-4A0B-9FF9-214BAFB1FDEC}">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b="1"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C00000"/>
              </a:solidFill>
              <a:effectLst/>
              <a:latin typeface="Arial" pitchFamily="34" charset="0"/>
            </a:rPr>
            <a:t>PRIEST</a:t>
          </a:r>
        </a:p>
      </dgm:t>
    </dgm:pt>
    <dgm:pt modelId="{C6A20398-685F-4028-82F4-77AB9A77D04F}" type="parTrans" cxnId="{3DE8E2DF-16B1-4E55-9F54-5DD6C9FCAC8C}">
      <dgm:prSet/>
      <dgm:spPr/>
      <dgm:t>
        <a:bodyPr/>
        <a:lstStyle/>
        <a:p>
          <a:endParaRPr lang="en-US"/>
        </a:p>
      </dgm:t>
    </dgm:pt>
    <dgm:pt modelId="{75C57236-8DF4-428E-BEAB-1ACDC802EA74}" type="sibTrans" cxnId="{3DE8E2DF-16B1-4E55-9F54-5DD6C9FCAC8C}">
      <dgm:prSet/>
      <dgm:spPr/>
      <dgm:t>
        <a:bodyPr/>
        <a:lstStyle/>
        <a:p>
          <a:endParaRPr lang="en-US"/>
        </a:p>
      </dgm:t>
    </dgm:pt>
    <dgm:pt modelId="{A829ED65-E4CA-47C6-AF49-CCC0051B1CF1}">
      <dgm:prSet/>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b="1" i="0" u="none" strike="noStrike" cap="none" normalizeH="0" baseline="0" dirty="0" smtClean="0">
              <a:ln>
                <a:noFill/>
              </a:ln>
              <a:solidFill>
                <a:srgbClr val="C00000"/>
              </a:solidFill>
              <a:effectLst/>
              <a:latin typeface="Arial" pitchFamily="34" charset="0"/>
            </a:rPr>
            <a:t>PROPHET</a:t>
          </a:r>
        </a:p>
      </dgm:t>
    </dgm:pt>
    <dgm:pt modelId="{91B459A6-332F-4EF7-9765-066997433257}" type="parTrans" cxnId="{DEA5AA9F-CDA7-4625-8916-F7E507EDF71C}">
      <dgm:prSet/>
      <dgm:spPr/>
      <dgm:t>
        <a:bodyPr/>
        <a:lstStyle/>
        <a:p>
          <a:endParaRPr lang="en-US"/>
        </a:p>
      </dgm:t>
    </dgm:pt>
    <dgm:pt modelId="{66DCCFA4-A6F3-4398-A98E-2D3A81C67875}" type="sibTrans" cxnId="{DEA5AA9F-CDA7-4625-8916-F7E507EDF71C}">
      <dgm:prSet/>
      <dgm:spPr/>
      <dgm:t>
        <a:bodyPr/>
        <a:lstStyle/>
        <a:p>
          <a:endParaRPr lang="en-US"/>
        </a:p>
      </dgm:t>
    </dgm:pt>
    <dgm:pt modelId="{D6814473-D726-4F59-B637-9FC6EA397F26}" type="pres">
      <dgm:prSet presAssocID="{1031A3A3-0461-455F-BB28-D11AD3664897}" presName="cycle" presStyleCnt="0">
        <dgm:presLayoutVars>
          <dgm:dir/>
          <dgm:resizeHandles val="exact"/>
        </dgm:presLayoutVars>
      </dgm:prSet>
      <dgm:spPr/>
    </dgm:pt>
    <dgm:pt modelId="{BFD80E5D-204A-4F8D-84AE-56A6AD5CD8BF}" type="pres">
      <dgm:prSet presAssocID="{FDA9E971-CB1B-4402-A8BE-016DDD9CDF50}" presName="dummy" presStyleCnt="0"/>
      <dgm:spPr/>
    </dgm:pt>
    <dgm:pt modelId="{05BC7566-B3D5-4693-9F42-EA78A68816A9}" type="pres">
      <dgm:prSet presAssocID="{FDA9E971-CB1B-4402-A8BE-016DDD9CDF50}" presName="node" presStyleLbl="revTx" presStyleIdx="0" presStyleCnt="3">
        <dgm:presLayoutVars>
          <dgm:bulletEnabled val="1"/>
        </dgm:presLayoutVars>
      </dgm:prSet>
      <dgm:spPr/>
      <dgm:t>
        <a:bodyPr/>
        <a:lstStyle/>
        <a:p>
          <a:endParaRPr lang="en-US"/>
        </a:p>
      </dgm:t>
    </dgm:pt>
    <dgm:pt modelId="{C11A975C-91B6-4767-BC03-491FB52BF09F}" type="pres">
      <dgm:prSet presAssocID="{A7A12278-8BED-4EDD-9BCE-7B6E382B7B20}" presName="sibTrans" presStyleLbl="node1" presStyleIdx="0" presStyleCnt="3"/>
      <dgm:spPr/>
      <dgm:t>
        <a:bodyPr/>
        <a:lstStyle/>
        <a:p>
          <a:endParaRPr lang="en-US"/>
        </a:p>
      </dgm:t>
    </dgm:pt>
    <dgm:pt modelId="{606F3A06-D447-44BA-9085-D7C2036919C2}" type="pres">
      <dgm:prSet presAssocID="{FA03F04B-B4E8-4A0B-9FF9-214BAFB1FDEC}" presName="dummy" presStyleCnt="0"/>
      <dgm:spPr/>
    </dgm:pt>
    <dgm:pt modelId="{181F4F71-C501-4308-8F86-6D411EECBBF9}" type="pres">
      <dgm:prSet presAssocID="{FA03F04B-B4E8-4A0B-9FF9-214BAFB1FDEC}" presName="node" presStyleLbl="revTx" presStyleIdx="1" presStyleCnt="3">
        <dgm:presLayoutVars>
          <dgm:bulletEnabled val="1"/>
        </dgm:presLayoutVars>
      </dgm:prSet>
      <dgm:spPr/>
      <dgm:t>
        <a:bodyPr/>
        <a:lstStyle/>
        <a:p>
          <a:endParaRPr lang="en-US"/>
        </a:p>
      </dgm:t>
    </dgm:pt>
    <dgm:pt modelId="{95119B84-D34D-4FF4-BB27-0A0603D4D7A1}" type="pres">
      <dgm:prSet presAssocID="{75C57236-8DF4-428E-BEAB-1ACDC802EA74}" presName="sibTrans" presStyleLbl="node1" presStyleIdx="1" presStyleCnt="3"/>
      <dgm:spPr/>
      <dgm:t>
        <a:bodyPr/>
        <a:lstStyle/>
        <a:p>
          <a:endParaRPr lang="en-US"/>
        </a:p>
      </dgm:t>
    </dgm:pt>
    <dgm:pt modelId="{1051519C-1C9D-4583-8D9E-0FADFBF28B5C}" type="pres">
      <dgm:prSet presAssocID="{A829ED65-E4CA-47C6-AF49-CCC0051B1CF1}" presName="dummy" presStyleCnt="0"/>
      <dgm:spPr/>
    </dgm:pt>
    <dgm:pt modelId="{305A144E-4F4F-43A4-83EC-7695886E14F2}" type="pres">
      <dgm:prSet presAssocID="{A829ED65-E4CA-47C6-AF49-CCC0051B1CF1}" presName="node" presStyleLbl="revTx" presStyleIdx="2" presStyleCnt="3" custScaleX="113821">
        <dgm:presLayoutVars>
          <dgm:bulletEnabled val="1"/>
        </dgm:presLayoutVars>
      </dgm:prSet>
      <dgm:spPr/>
      <dgm:t>
        <a:bodyPr/>
        <a:lstStyle/>
        <a:p>
          <a:endParaRPr lang="en-US"/>
        </a:p>
      </dgm:t>
    </dgm:pt>
    <dgm:pt modelId="{E542F353-D52E-4220-B5AB-0F586D2857EE}" type="pres">
      <dgm:prSet presAssocID="{66DCCFA4-A6F3-4398-A98E-2D3A81C67875}" presName="sibTrans" presStyleLbl="node1" presStyleIdx="2" presStyleCnt="3"/>
      <dgm:spPr/>
      <dgm:t>
        <a:bodyPr/>
        <a:lstStyle/>
        <a:p>
          <a:endParaRPr lang="en-US"/>
        </a:p>
      </dgm:t>
    </dgm:pt>
  </dgm:ptLst>
  <dgm:cxnLst>
    <dgm:cxn modelId="{3EDDE00D-DAA9-443A-A2B7-F36D477EDFE3}" type="presOf" srcId="{75C57236-8DF4-428E-BEAB-1ACDC802EA74}" destId="{95119B84-D34D-4FF4-BB27-0A0603D4D7A1}" srcOrd="0" destOrd="0" presId="urn:microsoft.com/office/officeart/2005/8/layout/cycle1"/>
    <dgm:cxn modelId="{4B69BF55-9E82-4EF0-B2EF-27B0A31544E7}" type="presOf" srcId="{FDA9E971-CB1B-4402-A8BE-016DDD9CDF50}" destId="{05BC7566-B3D5-4693-9F42-EA78A68816A9}" srcOrd="0" destOrd="0" presId="urn:microsoft.com/office/officeart/2005/8/layout/cycle1"/>
    <dgm:cxn modelId="{B14CAFA9-A007-4268-8B6E-CBCDD1284B1E}" type="presOf" srcId="{FA03F04B-B4E8-4A0B-9FF9-214BAFB1FDEC}" destId="{181F4F71-C501-4308-8F86-6D411EECBBF9}" srcOrd="0" destOrd="0" presId="urn:microsoft.com/office/officeart/2005/8/layout/cycle1"/>
    <dgm:cxn modelId="{2F607751-9D2B-4B7C-8F56-215DAC75D117}" type="presOf" srcId="{1031A3A3-0461-455F-BB28-D11AD3664897}" destId="{D6814473-D726-4F59-B637-9FC6EA397F26}" srcOrd="0" destOrd="0" presId="urn:microsoft.com/office/officeart/2005/8/layout/cycle1"/>
    <dgm:cxn modelId="{A7654ACC-BF87-4784-8CC9-F5066D26525B}" srcId="{1031A3A3-0461-455F-BB28-D11AD3664897}" destId="{FDA9E971-CB1B-4402-A8BE-016DDD9CDF50}" srcOrd="0" destOrd="0" parTransId="{6EE70BD9-EE52-4174-8E93-9D52B735D2EF}" sibTransId="{A7A12278-8BED-4EDD-9BCE-7B6E382B7B20}"/>
    <dgm:cxn modelId="{DEA5AA9F-CDA7-4625-8916-F7E507EDF71C}" srcId="{1031A3A3-0461-455F-BB28-D11AD3664897}" destId="{A829ED65-E4CA-47C6-AF49-CCC0051B1CF1}" srcOrd="2" destOrd="0" parTransId="{91B459A6-332F-4EF7-9765-066997433257}" sibTransId="{66DCCFA4-A6F3-4398-A98E-2D3A81C67875}"/>
    <dgm:cxn modelId="{F96DCC1D-620F-4981-8148-5CD56D04EF92}" type="presOf" srcId="{A7A12278-8BED-4EDD-9BCE-7B6E382B7B20}" destId="{C11A975C-91B6-4767-BC03-491FB52BF09F}" srcOrd="0" destOrd="0" presId="urn:microsoft.com/office/officeart/2005/8/layout/cycle1"/>
    <dgm:cxn modelId="{5AA174A7-336C-431C-936E-F3AC75B2AC95}" type="presOf" srcId="{A829ED65-E4CA-47C6-AF49-CCC0051B1CF1}" destId="{305A144E-4F4F-43A4-83EC-7695886E14F2}" srcOrd="0" destOrd="0" presId="urn:microsoft.com/office/officeart/2005/8/layout/cycle1"/>
    <dgm:cxn modelId="{72845F32-4B1A-48A6-AD53-FDBC1A4B02C3}" type="presOf" srcId="{66DCCFA4-A6F3-4398-A98E-2D3A81C67875}" destId="{E542F353-D52E-4220-B5AB-0F586D2857EE}" srcOrd="0" destOrd="0" presId="urn:microsoft.com/office/officeart/2005/8/layout/cycle1"/>
    <dgm:cxn modelId="{3DE8E2DF-16B1-4E55-9F54-5DD6C9FCAC8C}" srcId="{1031A3A3-0461-455F-BB28-D11AD3664897}" destId="{FA03F04B-B4E8-4A0B-9FF9-214BAFB1FDEC}" srcOrd="1" destOrd="0" parTransId="{C6A20398-685F-4028-82F4-77AB9A77D04F}" sibTransId="{75C57236-8DF4-428E-BEAB-1ACDC802EA74}"/>
    <dgm:cxn modelId="{84A2471A-12F3-411C-A232-EE042A33D923}" type="presParOf" srcId="{D6814473-D726-4F59-B637-9FC6EA397F26}" destId="{BFD80E5D-204A-4F8D-84AE-56A6AD5CD8BF}" srcOrd="0" destOrd="0" presId="urn:microsoft.com/office/officeart/2005/8/layout/cycle1"/>
    <dgm:cxn modelId="{481053BF-80A4-4C9C-AFD2-71E75EA0DC88}" type="presParOf" srcId="{D6814473-D726-4F59-B637-9FC6EA397F26}" destId="{05BC7566-B3D5-4693-9F42-EA78A68816A9}" srcOrd="1" destOrd="0" presId="urn:microsoft.com/office/officeart/2005/8/layout/cycle1"/>
    <dgm:cxn modelId="{8159ADED-49D8-4916-A06B-346B6D72E3D3}" type="presParOf" srcId="{D6814473-D726-4F59-B637-9FC6EA397F26}" destId="{C11A975C-91B6-4767-BC03-491FB52BF09F}" srcOrd="2" destOrd="0" presId="urn:microsoft.com/office/officeart/2005/8/layout/cycle1"/>
    <dgm:cxn modelId="{72E83751-BDC4-46AA-BFD6-344EB977F5AA}" type="presParOf" srcId="{D6814473-D726-4F59-B637-9FC6EA397F26}" destId="{606F3A06-D447-44BA-9085-D7C2036919C2}" srcOrd="3" destOrd="0" presId="urn:microsoft.com/office/officeart/2005/8/layout/cycle1"/>
    <dgm:cxn modelId="{456B1DF7-DFB3-42CC-B8E8-2AF88A2CD298}" type="presParOf" srcId="{D6814473-D726-4F59-B637-9FC6EA397F26}" destId="{181F4F71-C501-4308-8F86-6D411EECBBF9}" srcOrd="4" destOrd="0" presId="urn:microsoft.com/office/officeart/2005/8/layout/cycle1"/>
    <dgm:cxn modelId="{F6B8FC80-616A-4292-ABD7-1EE36843A7D5}" type="presParOf" srcId="{D6814473-D726-4F59-B637-9FC6EA397F26}" destId="{95119B84-D34D-4FF4-BB27-0A0603D4D7A1}" srcOrd="5" destOrd="0" presId="urn:microsoft.com/office/officeart/2005/8/layout/cycle1"/>
    <dgm:cxn modelId="{33897507-402E-4ACC-89DD-DE656E37A982}" type="presParOf" srcId="{D6814473-D726-4F59-B637-9FC6EA397F26}" destId="{1051519C-1C9D-4583-8D9E-0FADFBF28B5C}" srcOrd="6" destOrd="0" presId="urn:microsoft.com/office/officeart/2005/8/layout/cycle1"/>
    <dgm:cxn modelId="{D4CD2E36-6E6D-454C-9775-A6B541F1BB0C}" type="presParOf" srcId="{D6814473-D726-4F59-B637-9FC6EA397F26}" destId="{305A144E-4F4F-43A4-83EC-7695886E14F2}" srcOrd="7" destOrd="0" presId="urn:microsoft.com/office/officeart/2005/8/layout/cycle1"/>
    <dgm:cxn modelId="{A396215C-4F06-4B6B-B570-9244E59D42D3}" type="presParOf" srcId="{D6814473-D726-4F59-B637-9FC6EA397F26}" destId="{E542F353-D52E-4220-B5AB-0F586D2857EE}" srcOrd="8" destOrd="0" presId="urn:microsoft.com/office/officeart/2005/8/layout/cycle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C7566-B3D5-4693-9F42-EA78A68816A9}">
      <dsp:nvSpPr>
        <dsp:cNvPr id="0" name=""/>
        <dsp:cNvSpPr/>
      </dsp:nvSpPr>
      <dsp:spPr>
        <a:xfrm>
          <a:off x="3284118" y="302337"/>
          <a:ext cx="1542752" cy="1542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700" b="1" i="0" u="none" strike="noStrike" kern="1200" cap="none" normalizeH="0" baseline="0" dirty="0" smtClean="0">
              <a:ln>
                <a:noFill/>
              </a:ln>
              <a:solidFill>
                <a:srgbClr val="C00000"/>
              </a:solidFill>
              <a:effectLst/>
              <a:latin typeface="Arial" pitchFamily="34" charset="0"/>
            </a:rPr>
            <a:t>KING</a:t>
          </a:r>
        </a:p>
      </dsp:txBody>
      <dsp:txXfrm>
        <a:off x="3284118" y="302337"/>
        <a:ext cx="1542752" cy="1542752"/>
      </dsp:txXfrm>
    </dsp:sp>
    <dsp:sp modelId="{C11A975C-91B6-4767-BC03-491FB52BF09F}">
      <dsp:nvSpPr>
        <dsp:cNvPr id="0" name=""/>
        <dsp:cNvSpPr/>
      </dsp:nvSpPr>
      <dsp:spPr>
        <a:xfrm>
          <a:off x="934750" y="-1066"/>
          <a:ext cx="3647310" cy="3647310"/>
        </a:xfrm>
        <a:prstGeom prst="circularArrow">
          <a:avLst>
            <a:gd name="adj1" fmla="val 8248"/>
            <a:gd name="adj2" fmla="val 576093"/>
            <a:gd name="adj3" fmla="val 2963964"/>
            <a:gd name="adj4" fmla="val 51650"/>
            <a:gd name="adj5" fmla="val 962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81F4F71-C501-4308-8F86-6D411EECBBF9}">
      <dsp:nvSpPr>
        <dsp:cNvPr id="0" name=""/>
        <dsp:cNvSpPr/>
      </dsp:nvSpPr>
      <dsp:spPr>
        <a:xfrm>
          <a:off x="1987029" y="2548960"/>
          <a:ext cx="1542752" cy="1542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altLang="en-US" sz="2700" b="1" i="0" u="none" strike="noStrike" kern="1200"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700" b="1" i="0" u="none" strike="noStrike" kern="1200" cap="none" normalizeH="0" baseline="0" dirty="0" smtClean="0">
              <a:ln>
                <a:noFill/>
              </a:ln>
              <a:solidFill>
                <a:srgbClr val="C00000"/>
              </a:solidFill>
              <a:effectLst/>
              <a:latin typeface="Arial" pitchFamily="34" charset="0"/>
            </a:rPr>
            <a:t>PRIEST</a:t>
          </a:r>
        </a:p>
      </dsp:txBody>
      <dsp:txXfrm>
        <a:off x="1987029" y="2548960"/>
        <a:ext cx="1542752" cy="1542752"/>
      </dsp:txXfrm>
    </dsp:sp>
    <dsp:sp modelId="{95119B84-D34D-4FF4-BB27-0A0603D4D7A1}">
      <dsp:nvSpPr>
        <dsp:cNvPr id="0" name=""/>
        <dsp:cNvSpPr/>
      </dsp:nvSpPr>
      <dsp:spPr>
        <a:xfrm>
          <a:off x="934750" y="-1066"/>
          <a:ext cx="3647310" cy="3647310"/>
        </a:xfrm>
        <a:prstGeom prst="circularArrow">
          <a:avLst>
            <a:gd name="adj1" fmla="val 8248"/>
            <a:gd name="adj2" fmla="val 576093"/>
            <a:gd name="adj3" fmla="val 10172257"/>
            <a:gd name="adj4" fmla="val 7259943"/>
            <a:gd name="adj5" fmla="val 962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5A144E-4F4F-43A4-83EC-7695886E14F2}">
      <dsp:nvSpPr>
        <dsp:cNvPr id="0" name=""/>
        <dsp:cNvSpPr/>
      </dsp:nvSpPr>
      <dsp:spPr>
        <a:xfrm>
          <a:off x="583329" y="302337"/>
          <a:ext cx="1755976" cy="15427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34290" rIns="34290" bIns="34290" numCol="1" spcCol="1270" anchor="ctr" anchorCtr="0">
          <a:no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2700" b="1" i="0" u="none" strike="noStrike" kern="1200" cap="none" normalizeH="0" baseline="0" dirty="0" smtClean="0">
              <a:ln>
                <a:noFill/>
              </a:ln>
              <a:solidFill>
                <a:srgbClr val="C00000"/>
              </a:solidFill>
              <a:effectLst/>
              <a:latin typeface="Arial" pitchFamily="34" charset="0"/>
            </a:rPr>
            <a:t>PROPHET</a:t>
          </a:r>
        </a:p>
      </dsp:txBody>
      <dsp:txXfrm>
        <a:off x="583329" y="302337"/>
        <a:ext cx="1755976" cy="1542752"/>
      </dsp:txXfrm>
    </dsp:sp>
    <dsp:sp modelId="{E542F353-D52E-4220-B5AB-0F586D2857EE}">
      <dsp:nvSpPr>
        <dsp:cNvPr id="0" name=""/>
        <dsp:cNvSpPr/>
      </dsp:nvSpPr>
      <dsp:spPr>
        <a:xfrm>
          <a:off x="934750" y="-1066"/>
          <a:ext cx="3647310" cy="3647310"/>
        </a:xfrm>
        <a:prstGeom prst="circularArrow">
          <a:avLst>
            <a:gd name="adj1" fmla="val 8248"/>
            <a:gd name="adj2" fmla="val 576093"/>
            <a:gd name="adj3" fmla="val 16856822"/>
            <a:gd name="adj4" fmla="val 15225032"/>
            <a:gd name="adj5" fmla="val 9623"/>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1">
  <dgm:title val=""/>
  <dgm:desc val=""/>
  <dgm:catLst>
    <dgm:cat type="cycle" pri="2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alg type="cycle">
          <dgm:param type="stAng" val="0"/>
          <dgm:param type="spanAng" val="360"/>
        </dgm:alg>
      </dgm:if>
      <dgm:else name="Name2">
        <dgm:alg type="cycle">
          <dgm:param type="stAng" val="0"/>
          <dgm:param type="spanAng" val="-360"/>
        </dgm:alg>
      </dgm:else>
    </dgm:choose>
    <dgm:shape xmlns:r="http://schemas.openxmlformats.org/officeDocument/2006/relationships" r:blip="">
      <dgm:adjLst/>
    </dgm:shape>
    <dgm:presOf/>
    <dgm:choose name="Name3">
      <dgm:if name="Name4" func="var" arg="dir" op="equ" val="norm">
        <dgm:constrLst>
          <dgm:constr type="diam" val="1"/>
          <dgm:constr type="w" for="ch" forName="node" refType="w"/>
          <dgm:constr type="w" for="ch" ptType="sibTrans" refType="w" refFor="ch" refForName="node" fact="0.5"/>
          <dgm:constr type="h" for="ch" ptType="sibTrans" op="equ"/>
          <dgm:constr type="diam" for="ch" ptType="sibTrans" refType="diam" op="equ"/>
          <dgm:constr type="sibSp" refType="w" refFor="ch" refForName="node" fact="0.15"/>
          <dgm:constr type="w" for="ch" forName="dummy" refType="sibSp" fact="2.8"/>
          <dgm:constr type="primFontSz" for="ch" forName="node" op="equ" val="65"/>
        </dgm:constrLst>
      </dgm:if>
      <dgm:else name="Name5">
        <dgm:constrLst>
          <dgm:constr type="diam" val="1"/>
          <dgm:constr type="w" for="ch" forName="node" refType="w"/>
          <dgm:constr type="w" for="ch" ptType="sibTrans" refType="w" refFor="ch" refForName="node" fact="0.5"/>
          <dgm:constr type="h" for="ch" ptType="sibTrans" op="equ"/>
          <dgm:constr type="diam" for="ch" ptType="sibTrans" refType="diam" op="equ" fact="-1"/>
          <dgm:constr type="sibSp" refType="w" refFor="ch" refForName="node" fact="0.15"/>
          <dgm:constr type="w" for="ch" forName="dummy" refType="sibSp" fact="2.8"/>
          <dgm:constr type="primFontSz" for="ch" forName="node" op="equ" val="65"/>
        </dgm:constrLst>
      </dgm:else>
    </dgm:choose>
    <dgm:ruleLst>
      <dgm:rule type="diam" val="INF" fact="NaN" max="NaN"/>
    </dgm:ruleLst>
    <dgm:forEach name="nodesForEach" axis="ch" ptType="node">
      <dgm:choose name="Name6">
        <dgm:if name="Name7" axis="par ch" ptType="doc node" func="cnt" op="gt" val="1">
          <dgm:layoutNode name="dummy">
            <dgm:alg type="sp"/>
            <dgm:shape xmlns:r="http://schemas.openxmlformats.org/officeDocument/2006/relationships" r:blip="">
              <dgm:adjLst/>
            </dgm:shape>
            <dgm:presOf/>
            <dgm:constrLst>
              <dgm:constr type="h" refType="w"/>
            </dgm:constrLst>
            <dgm:ruleLst/>
          </dgm:layoutNode>
        </dgm:if>
        <dgm:else name="Name8"/>
      </dgm:choose>
      <dgm:layoutNode name="node" styleLbl="revTx">
        <dgm:varLst>
          <dgm:bulletEnabled val="1"/>
        </dgm:varLst>
        <dgm:alg type="tx">
          <dgm:param type="txAnchorVertCh" val="mid"/>
        </dgm:alg>
        <dgm:shape xmlns:r="http://schemas.openxmlformats.org/officeDocument/2006/relationships" type="rect"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Name11" axis="followSib" ptType="sibTrans" hideLastTrans="0" cnt="1">
            <dgm:layoutNode name="sibTrans" styleLbl="node1">
              <dgm:alg type="conn">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begPad"/>
                <dgm:constr type="endPad"/>
              </dgm:constrLst>
              <dgm:ruleLst/>
            </dgm:layoutNode>
          </dgm:forEach>
        </dgm:if>
        <dgm:else name="Name12"/>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vl1pPr>
          </a:lstStyle>
          <a:p>
            <a:endParaRPr lang="en-US" altLang="en-US"/>
          </a:p>
        </p:txBody>
      </p:sp>
      <p:sp>
        <p:nvSpPr>
          <p:cNvPr id="225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vl1pPr>
          </a:lstStyle>
          <a:p>
            <a:endParaRPr lang="en-US" altLang="en-US"/>
          </a:p>
        </p:txBody>
      </p:sp>
      <p:sp>
        <p:nvSpPr>
          <p:cNvPr id="225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25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25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vl1pPr>
          </a:lstStyle>
          <a:p>
            <a:endParaRPr lang="en-US" altLang="en-US"/>
          </a:p>
        </p:txBody>
      </p:sp>
      <p:sp>
        <p:nvSpPr>
          <p:cNvPr id="225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967E13D8-2E83-4317-9775-C93EF7AF8B29}" type="slidenum">
              <a:rPr lang="en-US" altLang="en-US"/>
              <a:pPr/>
              <a:t>‹#›</a:t>
            </a:fld>
            <a:endParaRPr lang="en-US" altLang="en-US"/>
          </a:p>
        </p:txBody>
      </p:sp>
    </p:spTree>
    <p:extLst>
      <p:ext uri="{BB962C8B-B14F-4D97-AF65-F5344CB8AC3E}">
        <p14:creationId xmlns:p14="http://schemas.microsoft.com/office/powerpoint/2010/main" val="124761999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mn-cs"/>
      </a:defRPr>
    </a:lvl1pPr>
    <a:lvl2pPr marL="457200" algn="l" rtl="0" fontAlgn="base">
      <a:spcBef>
        <a:spcPct val="30000"/>
      </a:spcBef>
      <a:spcAft>
        <a:spcPct val="0"/>
      </a:spcAft>
      <a:defRPr sz="1200" kern="1200">
        <a:solidFill>
          <a:schemeClr val="tx1"/>
        </a:solidFill>
        <a:latin typeface="Arial" pitchFamily="34" charset="0"/>
        <a:ea typeface="+mn-ea"/>
        <a:cs typeface="+mn-cs"/>
      </a:defRPr>
    </a:lvl2pPr>
    <a:lvl3pPr marL="914400" algn="l" rtl="0" fontAlgn="base">
      <a:spcBef>
        <a:spcPct val="30000"/>
      </a:spcBef>
      <a:spcAft>
        <a:spcPct val="0"/>
      </a:spcAft>
      <a:defRPr sz="1200" kern="1200">
        <a:solidFill>
          <a:schemeClr val="tx1"/>
        </a:solidFill>
        <a:latin typeface="Arial" pitchFamily="34" charset="0"/>
        <a:ea typeface="+mn-ea"/>
        <a:cs typeface="+mn-cs"/>
      </a:defRPr>
    </a:lvl3pPr>
    <a:lvl4pPr marL="1371600" algn="l" rtl="0" fontAlgn="base">
      <a:spcBef>
        <a:spcPct val="30000"/>
      </a:spcBef>
      <a:spcAft>
        <a:spcPct val="0"/>
      </a:spcAft>
      <a:defRPr sz="1200" kern="1200">
        <a:solidFill>
          <a:schemeClr val="tx1"/>
        </a:solidFill>
        <a:latin typeface="Arial" pitchFamily="34" charset="0"/>
        <a:ea typeface="+mn-ea"/>
        <a:cs typeface="+mn-cs"/>
      </a:defRPr>
    </a:lvl4pPr>
    <a:lvl5pPr marL="1828800" algn="l" rtl="0" fontAlgn="base">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altLang="en-US" dirty="0" smtClean="0"/>
              <a:t>It means what it “says” (Mk. 1:15; 9:1; Matt. 24:32-34)</a:t>
            </a:r>
          </a:p>
          <a:p>
            <a:endParaRPr lang="en-US" dirty="0"/>
          </a:p>
        </p:txBody>
      </p:sp>
      <p:sp>
        <p:nvSpPr>
          <p:cNvPr id="4" name="Slide Number Placeholder 3"/>
          <p:cNvSpPr>
            <a:spLocks noGrp="1"/>
          </p:cNvSpPr>
          <p:nvPr>
            <p:ph type="sldNum" sz="quarter" idx="10"/>
          </p:nvPr>
        </p:nvSpPr>
        <p:spPr/>
        <p:txBody>
          <a:bodyPr/>
          <a:lstStyle/>
          <a:p>
            <a:fld id="{967E13D8-2E83-4317-9775-C93EF7AF8B29}" type="slidenum">
              <a:rPr lang="en-US" altLang="en-US" smtClean="0"/>
              <a:pPr/>
              <a:t>6</a:t>
            </a:fld>
            <a:endParaRPr lang="en-US" altLang="en-US"/>
          </a:p>
        </p:txBody>
      </p:sp>
    </p:spTree>
    <p:extLst>
      <p:ext uri="{BB962C8B-B14F-4D97-AF65-F5344CB8AC3E}">
        <p14:creationId xmlns:p14="http://schemas.microsoft.com/office/powerpoint/2010/main" val="16024485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D93DCF-51E7-4271-8F6B-2B3213FCE40F}" type="slidenum">
              <a:rPr lang="en-US" altLang="en-US"/>
              <a:pPr/>
              <a:t>25</a:t>
            </a:fld>
            <a:endParaRPr lang="en-US" alt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6FDE0A6-2858-4316-81FC-CACA3A63CB5D}" type="slidenum">
              <a:rPr lang="en-US" altLang="en-US"/>
              <a:pPr/>
              <a:t>26</a:t>
            </a:fld>
            <a:endParaRPr lang="en-US" alt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r>
              <a:rPr lang="en-US" altLang="en-US" dirty="0"/>
              <a:t>"But you, Bethlehem </a:t>
            </a:r>
            <a:r>
              <a:rPr lang="en-US" altLang="en-US" dirty="0" err="1"/>
              <a:t>Ephrathah</a:t>
            </a:r>
            <a:r>
              <a:rPr lang="en-US" altLang="en-US" dirty="0"/>
              <a:t>, Though you are little among the thousands of Judah, Yet out of you shall come forth to Me The One to be Ruler in Israel, Whose goings forth are from of old, From everlasting.“ Micah </a:t>
            </a:r>
            <a:r>
              <a:rPr lang="en-US" altLang="en-US" dirty="0" smtClean="0"/>
              <a:t>5:2/</a:t>
            </a:r>
            <a:r>
              <a:rPr lang="en-US" altLang="en-US" baseline="0" dirty="0" smtClean="0"/>
              <a:t> see Rev. 1:17</a:t>
            </a:r>
            <a:endParaRPr lang="en-US"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34" charset="0"/>
                <a:ea typeface="+mn-ea"/>
                <a:cs typeface="+mn-cs"/>
              </a:rPr>
              <a:t>“</a:t>
            </a:r>
            <a:r>
              <a:rPr lang="en-US" sz="1200" kern="1200" dirty="0" err="1" smtClean="0">
                <a:solidFill>
                  <a:schemeClr val="tx1"/>
                </a:solidFill>
                <a:effectLst/>
                <a:latin typeface="Arial" pitchFamily="34" charset="0"/>
                <a:ea typeface="+mn-ea"/>
                <a:cs typeface="+mn-cs"/>
              </a:rPr>
              <a:t>Martus</a:t>
            </a:r>
            <a:r>
              <a:rPr lang="en-US" sz="1200" kern="1200" dirty="0" smtClean="0">
                <a:solidFill>
                  <a:schemeClr val="tx1"/>
                </a:solidFill>
                <a:effectLst/>
                <a:latin typeface="Arial" pitchFamily="34" charset="0"/>
                <a:ea typeface="+mn-ea"/>
                <a:cs typeface="+mn-cs"/>
              </a:rPr>
              <a:t>” is found in Rev. 2:13.</a:t>
            </a:r>
          </a:p>
          <a:p>
            <a:endParaRPr lang="en-US" dirty="0"/>
          </a:p>
        </p:txBody>
      </p:sp>
      <p:sp>
        <p:nvSpPr>
          <p:cNvPr id="4" name="Slide Number Placeholder 3"/>
          <p:cNvSpPr>
            <a:spLocks noGrp="1"/>
          </p:cNvSpPr>
          <p:nvPr>
            <p:ph type="sldNum" sz="quarter" idx="10"/>
          </p:nvPr>
        </p:nvSpPr>
        <p:spPr/>
        <p:txBody>
          <a:bodyPr/>
          <a:lstStyle/>
          <a:p>
            <a:fld id="{967E13D8-2E83-4317-9775-C93EF7AF8B29}" type="slidenum">
              <a:rPr lang="en-US" altLang="en-US" smtClean="0"/>
              <a:pPr/>
              <a:t>8</a:t>
            </a:fld>
            <a:endParaRPr lang="en-US" altLang="en-US"/>
          </a:p>
        </p:txBody>
      </p:sp>
    </p:spTree>
    <p:extLst>
      <p:ext uri="{BB962C8B-B14F-4D97-AF65-F5344CB8AC3E}">
        <p14:creationId xmlns:p14="http://schemas.microsoft.com/office/powerpoint/2010/main" val="3548950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kern="1200" dirty="0" smtClean="0">
                <a:solidFill>
                  <a:schemeClr val="tx1"/>
                </a:solidFill>
                <a:effectLst/>
                <a:latin typeface="Arial" pitchFamily="34" charset="0"/>
                <a:ea typeface="+mn-ea"/>
                <a:cs typeface="+mn-cs"/>
              </a:rPr>
              <a:t>These Christians were under persecution, yet could be blessed if they read, hear and keep the things written in this book.</a:t>
            </a:r>
          </a:p>
          <a:p>
            <a:endParaRPr lang="en-US" dirty="0"/>
          </a:p>
        </p:txBody>
      </p:sp>
      <p:sp>
        <p:nvSpPr>
          <p:cNvPr id="4" name="Slide Number Placeholder 3"/>
          <p:cNvSpPr>
            <a:spLocks noGrp="1"/>
          </p:cNvSpPr>
          <p:nvPr>
            <p:ph type="sldNum" sz="quarter" idx="10"/>
          </p:nvPr>
        </p:nvSpPr>
        <p:spPr/>
        <p:txBody>
          <a:bodyPr/>
          <a:lstStyle/>
          <a:p>
            <a:fld id="{967E13D8-2E83-4317-9775-C93EF7AF8B29}" type="slidenum">
              <a:rPr lang="en-US" altLang="en-US" smtClean="0"/>
              <a:pPr/>
              <a:t>10</a:t>
            </a:fld>
            <a:endParaRPr lang="en-US" altLang="en-US"/>
          </a:p>
        </p:txBody>
      </p:sp>
    </p:spTree>
    <p:extLst>
      <p:ext uri="{BB962C8B-B14F-4D97-AF65-F5344CB8AC3E}">
        <p14:creationId xmlns:p14="http://schemas.microsoft.com/office/powerpoint/2010/main" val="42893685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4CF430-D134-49DA-853E-7503B47A7762}" type="slidenum">
              <a:rPr lang="en-US" altLang="en-US"/>
              <a:pPr/>
              <a:t>17</a:t>
            </a:fld>
            <a:endParaRPr lang="en-US" altLang="en-US"/>
          </a:p>
        </p:txBody>
      </p:sp>
      <p:sp>
        <p:nvSpPr>
          <p:cNvPr id="23554" name="Rectangle 2"/>
          <p:cNvSpPr>
            <a:spLocks noGrp="1" noRot="1" noChangeAspect="1" noChangeArrowheads="1" noTextEdit="1"/>
          </p:cNvSpPr>
          <p:nvPr>
            <p:ph type="sldImg"/>
          </p:nvPr>
        </p:nvSpPr>
        <p:spPr>
          <a:ln/>
        </p:spPr>
      </p:sp>
      <p:sp>
        <p:nvSpPr>
          <p:cNvPr id="23555" name="Rectangle 3"/>
          <p:cNvSpPr>
            <a:spLocks noGrp="1" noChangeArrowheads="1"/>
          </p:cNvSpPr>
          <p:nvPr>
            <p:ph type="body" idx="1"/>
          </p:nvPr>
        </p:nvSpPr>
        <p:spPr/>
        <p:txBody>
          <a:bodyPr/>
          <a:lstStyle/>
          <a:p>
            <a:r>
              <a:rPr lang="en-US" altLang="en-US" dirty="0"/>
              <a:t>1)	</a:t>
            </a:r>
            <a:r>
              <a:rPr lang="en-US" altLang="en-US" i="1" dirty="0"/>
              <a:t>“Faithful witness”</a:t>
            </a:r>
            <a:r>
              <a:rPr lang="en-US" altLang="en-US" dirty="0"/>
              <a:t> Jesus is faithful and he is a witness (Gk. </a:t>
            </a:r>
            <a:r>
              <a:rPr lang="en-US" altLang="en-US" i="1" dirty="0" err="1"/>
              <a:t>martus</a:t>
            </a:r>
            <a:r>
              <a:rPr lang="en-US" altLang="en-US" dirty="0"/>
              <a:t>). Jesus is a faithful witness because He faithfully declared what He saw even unto death. He saw God, was with God, and declared God (Jn. 1:18).</a:t>
            </a:r>
          </a:p>
          <a:p>
            <a:r>
              <a:rPr lang="en-US" altLang="en-US" dirty="0"/>
              <a:t>2)	“</a:t>
            </a:r>
            <a:r>
              <a:rPr lang="en-US" altLang="en-US" i="1" dirty="0"/>
              <a:t>Firstborn from the dead”</a:t>
            </a:r>
            <a:r>
              <a:rPr lang="en-US" altLang="en-US" dirty="0"/>
              <a:t> There were others who were resurrected from the dead, but this phrase denotes more than just being resurrected. Jesus was resurrected to </a:t>
            </a:r>
            <a:r>
              <a:rPr lang="en-US" altLang="en-US" i="1" dirty="0"/>
              <a:t>die no more!</a:t>
            </a:r>
            <a:r>
              <a:rPr lang="en-US" altLang="en-US" dirty="0"/>
              <a:t> Compare 1 Corinthians 15:20; Acts 13:34; Rom. 6:9. Through such a work, He destroyed the power of the devil (Heb. 2:14, 15). It also denotes His priority and preeminence among others (Col. 1:18). It was the critical part of his priestly service (Heb. 9:23-28; 10:19-22)</a:t>
            </a:r>
          </a:p>
          <a:p>
            <a:r>
              <a:rPr lang="en-US" altLang="en-US" dirty="0"/>
              <a:t>3)	</a:t>
            </a:r>
            <a:r>
              <a:rPr lang="en-US" altLang="en-US" i="1" dirty="0"/>
              <a:t>“Ruler over the kings of the earth”</a:t>
            </a:r>
            <a:r>
              <a:rPr lang="en-US" altLang="en-US" dirty="0"/>
              <a:t> </a:t>
            </a:r>
          </a:p>
          <a:p>
            <a:r>
              <a:rPr lang="en-US" altLang="en-US" dirty="0"/>
              <a:t>Ethan spoke in Psalm 89, “Also I will make him My firstborn, the highest of the kings of the earth” (v. 27). He is King of kings and Lord of lords (Rev. 19:16). No doubt that this thought would have comforted the disciples and reassured them that Jesus is really in control of it all (cf. 1 Pet. 3:22). </a:t>
            </a:r>
          </a:p>
          <a:p>
            <a:endParaRPr lang="en-US" altLang="en-US" dirty="0"/>
          </a:p>
          <a:p>
            <a:r>
              <a:rPr lang="en-US" altLang="en-US" dirty="0"/>
              <a:t>The fact that Christ’s kingdom survived Rome’s kingdom shows that He really does rule over men and is King even of the mighty kings of history.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67E13D8-2E83-4317-9775-C93EF7AF8B29}" type="slidenum">
              <a:rPr lang="en-US" altLang="en-US" smtClean="0"/>
              <a:pPr/>
              <a:t>18</a:t>
            </a:fld>
            <a:endParaRPr lang="en-US" altLang="en-US"/>
          </a:p>
        </p:txBody>
      </p:sp>
    </p:spTree>
    <p:extLst>
      <p:ext uri="{BB962C8B-B14F-4D97-AF65-F5344CB8AC3E}">
        <p14:creationId xmlns:p14="http://schemas.microsoft.com/office/powerpoint/2010/main" val="342163456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6AE1F5B-D79D-48F2-9E1D-9ED3D25FB891}" type="slidenum">
              <a:rPr lang="en-US" altLang="en-US"/>
              <a:pPr/>
              <a:t>19</a:t>
            </a:fld>
            <a:endParaRPr lang="en-US" altLang="en-US"/>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r>
              <a:rPr lang="en-US" altLang="en-US"/>
              <a:t>a)	Until the blood is applied, there is no washing and love of Christ that is real.  </a:t>
            </a:r>
          </a:p>
          <a:p>
            <a:r>
              <a:rPr lang="en-US" altLang="en-US"/>
              <a:t>b)	There are several good people today, but the scripture confines all to have sinned (Rom. 3:23). You may have lied but you don’t lie anymore. You may have drunk alcohol but you don’t drink anymore. You may have thought evil thoughts but you do all you can to not think them anymore. </a:t>
            </a:r>
          </a:p>
          <a:p>
            <a:r>
              <a:rPr lang="en-US" altLang="en-US"/>
              <a:t>c)	Such is required, but the liar who quits lying is not going to heaven simply because he quit. He may stop practicing the sin, but the sin that he once practiced has left a stain on his soul. </a:t>
            </a:r>
          </a:p>
          <a:p>
            <a:r>
              <a:rPr lang="en-US" altLang="en-US"/>
              <a:t>d)	The blood of Christ washes away the sin </a:t>
            </a:r>
            <a:r>
              <a:rPr lang="en-US" altLang="en-US" i="1"/>
              <a:t>and</a:t>
            </a:r>
            <a:r>
              <a:rPr lang="en-US" altLang="en-US"/>
              <a:t> the stain in baptism (Acts 22:16). Therefore the love of Christ, and the cleansing of the soul is begun at baptism and is not perfected before.</a:t>
            </a:r>
          </a:p>
          <a:p>
            <a:r>
              <a:rPr lang="en-US" altLang="en-US"/>
              <a:t>	</a:t>
            </a:r>
            <a:r>
              <a:rPr lang="en-US" altLang="en-US" i="1"/>
              <a:t>“And now why are you waiting? Arise and be baptized, and wash away your sins, calling on the name of the Lord”</a:t>
            </a:r>
            <a:r>
              <a:rPr lang="en-US" altLang="en-US"/>
              <a:t> (cf. Acts 2:38; Rom. 6:3-4).</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1A8F250-40AF-4835-AFE2-86DFAB16A496}" type="slidenum">
              <a:rPr lang="en-US" altLang="en-US"/>
              <a:pPr/>
              <a:t>20</a:t>
            </a:fld>
            <a:endParaRPr lang="en-US" altLang="en-US"/>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r>
              <a:rPr lang="en-US" altLang="en-US" dirty="0"/>
              <a:t>The American Standard Version translates this, </a:t>
            </a:r>
            <a:r>
              <a:rPr lang="en-US" altLang="en-US" i="1" dirty="0"/>
              <a:t>“and he made us to be a kingdom, to be priests unto his God and </a:t>
            </a:r>
            <a:r>
              <a:rPr lang="en-US" altLang="en-US" i="1" dirty="0" smtClean="0"/>
              <a:t>Father…” </a:t>
            </a:r>
            <a:r>
              <a:rPr lang="en-US" altLang="en-US" i="0" dirty="0" smtClean="0"/>
              <a:t>This</a:t>
            </a:r>
            <a:r>
              <a:rPr lang="en-US" altLang="en-US" i="0" baseline="0" dirty="0" smtClean="0"/>
              <a:t> follows the royal priesthood spoken of by Peter (1 Pet. 2:9). </a:t>
            </a:r>
            <a:r>
              <a:rPr lang="en-US" altLang="en-US" dirty="0" smtClean="0"/>
              <a:t>How </a:t>
            </a:r>
            <a:r>
              <a:rPr lang="en-US" altLang="en-US" dirty="0"/>
              <a:t>many Christians think of themselves as priests? Under the Law of Moses, there was a special class of people ordained as priests. But even then, everyone in the kingdom was to be considered, in one sense, a priest (see. Ex. 19:6). Today, the Roman Catholic Church has a certain clergy who are ordained to a special priesthood. But where does the New Testament teach such? When God chose the </a:t>
            </a:r>
            <a:r>
              <a:rPr lang="en-US" altLang="en-US" i="1" dirty="0"/>
              <a:t>Aaronic</a:t>
            </a:r>
            <a:r>
              <a:rPr lang="en-US" altLang="en-US" dirty="0"/>
              <a:t> priesthood, he was very specific that it was through Aaron and no other. But where does God specify a special anointed class within God’s kingdom to serve as priests today?</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5489E1-BE1B-4169-9C4F-571C1BF4CCB1}" type="slidenum">
              <a:rPr lang="en-US" altLang="en-US"/>
              <a:pPr/>
              <a:t>23</a:t>
            </a:fld>
            <a:endParaRPr lang="en-US" altLang="en-US"/>
          </a:p>
        </p:txBody>
      </p:sp>
      <p:sp>
        <p:nvSpPr>
          <p:cNvPr id="33794" name="Rectangle 2"/>
          <p:cNvSpPr>
            <a:spLocks noGrp="1" noRot="1" noChangeAspect="1" noChangeArrowheads="1" noTextEdit="1"/>
          </p:cNvSpPr>
          <p:nvPr>
            <p:ph type="sldImg"/>
          </p:nvPr>
        </p:nvSpPr>
        <p:spPr>
          <a:ln/>
        </p:spPr>
      </p:sp>
      <p:sp>
        <p:nvSpPr>
          <p:cNvPr id="33795" name="Rectangle 3"/>
          <p:cNvSpPr>
            <a:spLocks noGrp="1" noChangeArrowheads="1"/>
          </p:cNvSpPr>
          <p:nvPr>
            <p:ph type="body" idx="1"/>
          </p:nvPr>
        </p:nvSpPr>
        <p:spPr/>
        <p:txBody>
          <a:bodyPr/>
          <a:lstStyle/>
          <a:p>
            <a:r>
              <a:rPr lang="en-US" altLang="en-US"/>
              <a:t>Though those infidels crucified the Lord, and though they have died, even they who pierced Him will see Him again. This implies that even though the wicked die, they will live again.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E46B149-35AB-4648-95C5-E359D99CA1F6}" type="slidenum">
              <a:rPr lang="en-US" altLang="en-US"/>
              <a:pPr/>
              <a:t>24</a:t>
            </a:fld>
            <a:endParaRPr lang="en-US" alt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n-US" altLang="en-US" i="1"/>
              <a:t>“All the tribes—peoples—will mourn when he comes because of their sins and the knowledge that their condemnation is a certainty. . .”</a:t>
            </a:r>
            <a:r>
              <a:rPr lang="en-US" altLang="en-US" b="1" i="1">
                <a:hlinkClick r:id="" action="ppaction://noaction"/>
              </a:rPr>
              <a:t>[i]</a:t>
            </a:r>
            <a:r>
              <a:rPr lang="en-US" altLang="en-US"/>
              <a:t> </a:t>
            </a:r>
            <a:br>
              <a:rPr lang="en-US" altLang="en-US"/>
            </a:br>
            <a:r>
              <a:rPr lang="en-US" altLang="en-US">
                <a:hlinkClick r:id="" action="ppaction://noaction"/>
              </a:rPr>
              <a:t>[i]</a:t>
            </a:r>
            <a:r>
              <a:rPr lang="en-US" altLang="en-US"/>
              <a:t> Hinds, John T. </a:t>
            </a:r>
            <a:r>
              <a:rPr lang="en-US" altLang="en-US" i="1"/>
              <a:t>A Commentary on the Book of Revelation. </a:t>
            </a:r>
            <a:r>
              <a:rPr lang="en-US" altLang="en-US"/>
              <a:t>Nashville, Tenn.:  Gospel Advocate, p. 23. 1989.</a:t>
            </a: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19200" y="2133600"/>
            <a:ext cx="6705600" cy="1905000"/>
          </a:xfrm>
        </p:spPr>
        <p:txBody>
          <a:bodyPr/>
          <a:lstStyle>
            <a:lvl1pPr algn="ctr">
              <a:defRPr sz="4400"/>
            </a:lvl1pPr>
          </a:lstStyle>
          <a:p>
            <a:pPr lvl="0"/>
            <a:r>
              <a:rPr lang="en-US" altLang="en-US" noProof="0" smtClean="0"/>
              <a:t>Click to edit Master title style</a:t>
            </a:r>
          </a:p>
        </p:txBody>
      </p:sp>
      <p:sp>
        <p:nvSpPr>
          <p:cNvPr id="5123" name="Rectangle 3"/>
          <p:cNvSpPr>
            <a:spLocks noGrp="1" noChangeArrowheads="1"/>
          </p:cNvSpPr>
          <p:nvPr>
            <p:ph type="subTitle" idx="1"/>
          </p:nvPr>
        </p:nvSpPr>
        <p:spPr>
          <a:xfrm>
            <a:off x="1143000" y="4419600"/>
            <a:ext cx="6858000" cy="685800"/>
          </a:xfrm>
        </p:spPr>
        <p:txBody>
          <a:bodyPr/>
          <a:lstStyle>
            <a:lvl1pPr marL="0" indent="0" algn="ctr">
              <a:buFontTx/>
              <a:buNone/>
              <a:defRPr/>
            </a:lvl1pPr>
          </a:lstStyle>
          <a:p>
            <a:pPr lvl="0"/>
            <a:r>
              <a:rPr lang="en-US" altLang="en-US" noProof="0" smtClean="0"/>
              <a:t>Click to edit Master subtitle style</a:t>
            </a:r>
          </a:p>
        </p:txBody>
      </p:sp>
      <p:sp>
        <p:nvSpPr>
          <p:cNvPr id="5124" name="Rectangle 4"/>
          <p:cNvSpPr>
            <a:spLocks noGrp="1" noChangeArrowheads="1"/>
          </p:cNvSpPr>
          <p:nvPr>
            <p:ph type="dt" sz="half" idx="2"/>
          </p:nvPr>
        </p:nvSpPr>
        <p:spPr>
          <a:xfrm>
            <a:off x="228600" y="6248400"/>
            <a:ext cx="1905000" cy="457200"/>
          </a:xfrm>
        </p:spPr>
        <p:txBody>
          <a:bodyPr/>
          <a:lstStyle>
            <a:lvl1pPr>
              <a:defRPr/>
            </a:lvl1pPr>
          </a:lstStyle>
          <a:p>
            <a:endParaRPr lang="en-US" altLang="en-US"/>
          </a:p>
        </p:txBody>
      </p:sp>
      <p:sp>
        <p:nvSpPr>
          <p:cNvPr id="5125" name="Rectangle 5"/>
          <p:cNvSpPr>
            <a:spLocks noGrp="1" noChangeArrowheads="1"/>
          </p:cNvSpPr>
          <p:nvPr>
            <p:ph type="ftr" sz="quarter" idx="3"/>
          </p:nvPr>
        </p:nvSpPr>
        <p:spPr>
          <a:xfrm>
            <a:off x="2362200" y="6248400"/>
            <a:ext cx="4343400" cy="457200"/>
          </a:xfrm>
        </p:spPr>
        <p:txBody>
          <a:bodyPr/>
          <a:lstStyle>
            <a:lvl1pPr>
              <a:defRPr/>
            </a:lvl1pPr>
          </a:lstStyle>
          <a:p>
            <a:endParaRPr lang="en-US" altLang="en-US"/>
          </a:p>
        </p:txBody>
      </p:sp>
      <p:sp>
        <p:nvSpPr>
          <p:cNvPr id="5126" name="Rectangle 6"/>
          <p:cNvSpPr>
            <a:spLocks noGrp="1" noChangeArrowheads="1"/>
          </p:cNvSpPr>
          <p:nvPr>
            <p:ph type="sldNum" sz="quarter" idx="4"/>
          </p:nvPr>
        </p:nvSpPr>
        <p:spPr>
          <a:xfrm>
            <a:off x="7010400" y="6248400"/>
            <a:ext cx="1905000" cy="457200"/>
          </a:xfrm>
        </p:spPr>
        <p:txBody>
          <a:bodyPr/>
          <a:lstStyle>
            <a:lvl1pPr>
              <a:defRPr/>
            </a:lvl1pPr>
          </a:lstStyle>
          <a:p>
            <a:fld id="{B8D53618-A75F-4BE7-8AFC-C471383546BF}"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0E5EC30-2CA0-4E38-B762-82A0A8F17016}" type="slidenum">
              <a:rPr lang="en-US" altLang="en-US"/>
              <a:pPr/>
              <a:t>‹#›</a:t>
            </a:fld>
            <a:endParaRPr lang="en-US" altLang="en-US"/>
          </a:p>
        </p:txBody>
      </p:sp>
    </p:spTree>
    <p:extLst>
      <p:ext uri="{BB962C8B-B14F-4D97-AF65-F5344CB8AC3E}">
        <p14:creationId xmlns:p14="http://schemas.microsoft.com/office/powerpoint/2010/main" val="2021698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34200" y="304800"/>
            <a:ext cx="16002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33600" y="304800"/>
            <a:ext cx="46482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70E6AD9-2A3C-477E-A471-CCA1E4E2419C}" type="slidenum">
              <a:rPr lang="en-US" altLang="en-US"/>
              <a:pPr/>
              <a:t>‹#›</a:t>
            </a:fld>
            <a:endParaRPr lang="en-US" altLang="en-US"/>
          </a:p>
        </p:txBody>
      </p:sp>
    </p:spTree>
    <p:extLst>
      <p:ext uri="{BB962C8B-B14F-4D97-AF65-F5344CB8AC3E}">
        <p14:creationId xmlns:p14="http://schemas.microsoft.com/office/powerpoint/2010/main" val="3058270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56CF94A-5CF0-4875-B749-136B80FB46F9}" type="slidenum">
              <a:rPr lang="en-US" altLang="en-US"/>
              <a:pPr/>
              <a:t>‹#›</a:t>
            </a:fld>
            <a:endParaRPr lang="en-US" altLang="en-US"/>
          </a:p>
        </p:txBody>
      </p:sp>
    </p:spTree>
    <p:extLst>
      <p:ext uri="{BB962C8B-B14F-4D97-AF65-F5344CB8AC3E}">
        <p14:creationId xmlns:p14="http://schemas.microsoft.com/office/powerpoint/2010/main" val="3255950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EDE69A4-374B-4BE3-9CF3-66FAE68EBF9C}" type="slidenum">
              <a:rPr lang="en-US" altLang="en-US"/>
              <a:pPr/>
              <a:t>‹#›</a:t>
            </a:fld>
            <a:endParaRPr lang="en-US" altLang="en-US"/>
          </a:p>
        </p:txBody>
      </p:sp>
    </p:spTree>
    <p:extLst>
      <p:ext uri="{BB962C8B-B14F-4D97-AF65-F5344CB8AC3E}">
        <p14:creationId xmlns:p14="http://schemas.microsoft.com/office/powerpoint/2010/main" val="89627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33600" y="1981200"/>
            <a:ext cx="3124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410200" y="1981200"/>
            <a:ext cx="3124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18C98C7-0625-4363-B870-E54800444EF2}" type="slidenum">
              <a:rPr lang="en-US" altLang="en-US"/>
              <a:pPr/>
              <a:t>‹#›</a:t>
            </a:fld>
            <a:endParaRPr lang="en-US" altLang="en-US"/>
          </a:p>
        </p:txBody>
      </p:sp>
    </p:spTree>
    <p:extLst>
      <p:ext uri="{BB962C8B-B14F-4D97-AF65-F5344CB8AC3E}">
        <p14:creationId xmlns:p14="http://schemas.microsoft.com/office/powerpoint/2010/main" val="1693932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236EB3FA-20C6-4BD5-B8C5-5E5A5F98DA2C}" type="slidenum">
              <a:rPr lang="en-US" altLang="en-US"/>
              <a:pPr/>
              <a:t>‹#›</a:t>
            </a:fld>
            <a:endParaRPr lang="en-US" altLang="en-US"/>
          </a:p>
        </p:txBody>
      </p:sp>
    </p:spTree>
    <p:extLst>
      <p:ext uri="{BB962C8B-B14F-4D97-AF65-F5344CB8AC3E}">
        <p14:creationId xmlns:p14="http://schemas.microsoft.com/office/powerpoint/2010/main" val="9427296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B53F602F-A50D-4887-A2A6-4684A7A6FD42}" type="slidenum">
              <a:rPr lang="en-US" altLang="en-US"/>
              <a:pPr/>
              <a:t>‹#›</a:t>
            </a:fld>
            <a:endParaRPr lang="en-US" altLang="en-US"/>
          </a:p>
        </p:txBody>
      </p:sp>
    </p:spTree>
    <p:extLst>
      <p:ext uri="{BB962C8B-B14F-4D97-AF65-F5344CB8AC3E}">
        <p14:creationId xmlns:p14="http://schemas.microsoft.com/office/powerpoint/2010/main" val="23535845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C802C367-AAB3-4C0C-8093-E67B303EE8AE}" type="slidenum">
              <a:rPr lang="en-US" altLang="en-US"/>
              <a:pPr/>
              <a:t>‹#›</a:t>
            </a:fld>
            <a:endParaRPr lang="en-US" altLang="en-US"/>
          </a:p>
        </p:txBody>
      </p:sp>
    </p:spTree>
    <p:extLst>
      <p:ext uri="{BB962C8B-B14F-4D97-AF65-F5344CB8AC3E}">
        <p14:creationId xmlns:p14="http://schemas.microsoft.com/office/powerpoint/2010/main" val="3655857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FAD1FD6-E015-4D49-87D4-ECCE20436631}" type="slidenum">
              <a:rPr lang="en-US" altLang="en-US"/>
              <a:pPr/>
              <a:t>‹#›</a:t>
            </a:fld>
            <a:endParaRPr lang="en-US" altLang="en-US"/>
          </a:p>
        </p:txBody>
      </p:sp>
    </p:spTree>
    <p:extLst>
      <p:ext uri="{BB962C8B-B14F-4D97-AF65-F5344CB8AC3E}">
        <p14:creationId xmlns:p14="http://schemas.microsoft.com/office/powerpoint/2010/main" val="647651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CB9F07B1-A3C2-479A-9F49-263AF84AC8A1}" type="slidenum">
              <a:rPr lang="en-US" altLang="en-US"/>
              <a:pPr/>
              <a:t>‹#›</a:t>
            </a:fld>
            <a:endParaRPr lang="en-US" altLang="en-US"/>
          </a:p>
        </p:txBody>
      </p:sp>
    </p:spTree>
    <p:extLst>
      <p:ext uri="{BB962C8B-B14F-4D97-AF65-F5344CB8AC3E}">
        <p14:creationId xmlns:p14="http://schemas.microsoft.com/office/powerpoint/2010/main" val="1942592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2133600" y="304800"/>
            <a:ext cx="6400800"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4099" name="Rectangle 3"/>
          <p:cNvSpPr>
            <a:spLocks noGrp="1" noChangeArrowheads="1"/>
          </p:cNvSpPr>
          <p:nvPr>
            <p:ph type="body" idx="1"/>
          </p:nvPr>
        </p:nvSpPr>
        <p:spPr bwMode="auto">
          <a:xfrm>
            <a:off x="2133600" y="1981200"/>
            <a:ext cx="64008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100" name="Rectangle 4"/>
          <p:cNvSpPr>
            <a:spLocks noGrp="1" noChangeArrowheads="1"/>
          </p:cNvSpPr>
          <p:nvPr>
            <p:ph type="dt" sz="half" idx="2"/>
          </p:nvPr>
        </p:nvSpPr>
        <p:spPr bwMode="auto">
          <a:xfrm>
            <a:off x="21336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000"/>
            </a:lvl1pPr>
          </a:lstStyle>
          <a:p>
            <a:endParaRPr lang="en-US" altLang="en-US"/>
          </a:p>
        </p:txBody>
      </p:sp>
      <p:sp>
        <p:nvSpPr>
          <p:cNvPr id="4101" name="Rectangle 5"/>
          <p:cNvSpPr>
            <a:spLocks noGrp="1" noChangeArrowheads="1"/>
          </p:cNvSpPr>
          <p:nvPr>
            <p:ph type="ftr" sz="quarter" idx="3"/>
          </p:nvPr>
        </p:nvSpPr>
        <p:spPr bwMode="auto">
          <a:xfrm>
            <a:off x="3886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000"/>
            </a:lvl1pPr>
          </a:lstStyle>
          <a:p>
            <a:endParaRPr lang="en-US" altLang="en-US"/>
          </a:p>
        </p:txBody>
      </p:sp>
      <p:sp>
        <p:nvSpPr>
          <p:cNvPr id="4102" name="Rectangle 6"/>
          <p:cNvSpPr>
            <a:spLocks noGrp="1" noChangeArrowheads="1"/>
          </p:cNvSpPr>
          <p:nvPr>
            <p:ph type="sldNum" sz="quarter" idx="4"/>
          </p:nvPr>
        </p:nvSpPr>
        <p:spPr bwMode="auto">
          <a:xfrm>
            <a:off x="7239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000"/>
            </a:lvl1pPr>
          </a:lstStyle>
          <a:p>
            <a:fld id="{E762B2A0-B6CD-4821-BE46-5908F28B0C2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lnSpc>
          <a:spcPct val="80000"/>
        </a:lnSpc>
        <a:spcBef>
          <a:spcPct val="0"/>
        </a:spcBef>
        <a:spcAft>
          <a:spcPct val="0"/>
        </a:spcAft>
        <a:defRPr sz="4000">
          <a:solidFill>
            <a:schemeClr val="tx2"/>
          </a:solidFill>
          <a:latin typeface="+mj-lt"/>
          <a:ea typeface="+mj-ea"/>
          <a:cs typeface="+mj-cs"/>
        </a:defRPr>
      </a:lvl1pPr>
      <a:lvl2pPr algn="l" rtl="0" fontAlgn="base">
        <a:lnSpc>
          <a:spcPct val="80000"/>
        </a:lnSpc>
        <a:spcBef>
          <a:spcPct val="0"/>
        </a:spcBef>
        <a:spcAft>
          <a:spcPct val="0"/>
        </a:spcAft>
        <a:defRPr sz="4000">
          <a:solidFill>
            <a:schemeClr val="tx2"/>
          </a:solidFill>
          <a:latin typeface="Arial Black" pitchFamily="34" charset="0"/>
        </a:defRPr>
      </a:lvl2pPr>
      <a:lvl3pPr algn="l" rtl="0" fontAlgn="base">
        <a:lnSpc>
          <a:spcPct val="80000"/>
        </a:lnSpc>
        <a:spcBef>
          <a:spcPct val="0"/>
        </a:spcBef>
        <a:spcAft>
          <a:spcPct val="0"/>
        </a:spcAft>
        <a:defRPr sz="4000">
          <a:solidFill>
            <a:schemeClr val="tx2"/>
          </a:solidFill>
          <a:latin typeface="Arial Black" pitchFamily="34" charset="0"/>
        </a:defRPr>
      </a:lvl3pPr>
      <a:lvl4pPr algn="l" rtl="0" fontAlgn="base">
        <a:lnSpc>
          <a:spcPct val="80000"/>
        </a:lnSpc>
        <a:spcBef>
          <a:spcPct val="0"/>
        </a:spcBef>
        <a:spcAft>
          <a:spcPct val="0"/>
        </a:spcAft>
        <a:defRPr sz="4000">
          <a:solidFill>
            <a:schemeClr val="tx2"/>
          </a:solidFill>
          <a:latin typeface="Arial Black" pitchFamily="34" charset="0"/>
        </a:defRPr>
      </a:lvl4pPr>
      <a:lvl5pPr algn="l" rtl="0" fontAlgn="base">
        <a:lnSpc>
          <a:spcPct val="80000"/>
        </a:lnSpc>
        <a:spcBef>
          <a:spcPct val="0"/>
        </a:spcBef>
        <a:spcAft>
          <a:spcPct val="0"/>
        </a:spcAft>
        <a:defRPr sz="4000">
          <a:solidFill>
            <a:schemeClr val="tx2"/>
          </a:solidFill>
          <a:latin typeface="Arial Black" pitchFamily="34" charset="0"/>
        </a:defRPr>
      </a:lvl5pPr>
      <a:lvl6pPr marL="457200" algn="l" rtl="0" fontAlgn="base">
        <a:lnSpc>
          <a:spcPct val="80000"/>
        </a:lnSpc>
        <a:spcBef>
          <a:spcPct val="0"/>
        </a:spcBef>
        <a:spcAft>
          <a:spcPct val="0"/>
        </a:spcAft>
        <a:defRPr sz="4000">
          <a:solidFill>
            <a:schemeClr val="tx2"/>
          </a:solidFill>
          <a:latin typeface="Arial Black" pitchFamily="34" charset="0"/>
        </a:defRPr>
      </a:lvl6pPr>
      <a:lvl7pPr marL="914400" algn="l" rtl="0" fontAlgn="base">
        <a:lnSpc>
          <a:spcPct val="80000"/>
        </a:lnSpc>
        <a:spcBef>
          <a:spcPct val="0"/>
        </a:spcBef>
        <a:spcAft>
          <a:spcPct val="0"/>
        </a:spcAft>
        <a:defRPr sz="4000">
          <a:solidFill>
            <a:schemeClr val="tx2"/>
          </a:solidFill>
          <a:latin typeface="Arial Black" pitchFamily="34" charset="0"/>
        </a:defRPr>
      </a:lvl7pPr>
      <a:lvl8pPr marL="1371600" algn="l" rtl="0" fontAlgn="base">
        <a:lnSpc>
          <a:spcPct val="80000"/>
        </a:lnSpc>
        <a:spcBef>
          <a:spcPct val="0"/>
        </a:spcBef>
        <a:spcAft>
          <a:spcPct val="0"/>
        </a:spcAft>
        <a:defRPr sz="4000">
          <a:solidFill>
            <a:schemeClr val="tx2"/>
          </a:solidFill>
          <a:latin typeface="Arial Black" pitchFamily="34" charset="0"/>
        </a:defRPr>
      </a:lvl8pPr>
      <a:lvl9pPr marL="1828800" algn="l" rtl="0" fontAlgn="base">
        <a:lnSpc>
          <a:spcPct val="80000"/>
        </a:lnSpc>
        <a:spcBef>
          <a:spcPct val="0"/>
        </a:spcBef>
        <a:spcAft>
          <a:spcPct val="0"/>
        </a:spcAft>
        <a:defRPr sz="4000">
          <a:solidFill>
            <a:schemeClr val="tx2"/>
          </a:solidFill>
          <a:latin typeface="Arial Black" pitchFamily="34"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b="1"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rPr>
              <a:t>Revelation</a:t>
            </a:r>
            <a:endParaRPr lang="en-US" altLang="en-US" dirty="0"/>
          </a:p>
        </p:txBody>
      </p:sp>
      <p:sp>
        <p:nvSpPr>
          <p:cNvPr id="2051" name="Rectangle 3"/>
          <p:cNvSpPr>
            <a:spLocks noGrp="1" noChangeArrowheads="1"/>
          </p:cNvSpPr>
          <p:nvPr>
            <p:ph type="subTitle" idx="1"/>
          </p:nvPr>
        </p:nvSpPr>
        <p:spPr/>
        <p:txBody>
          <a:bodyPr/>
          <a:lstStyle/>
          <a:p>
            <a:r>
              <a:rPr lang="en-US" altLang="en-US"/>
              <a:t>Chapter </a:t>
            </a:r>
            <a:r>
              <a:rPr lang="en-US" altLang="en-US" smtClean="0"/>
              <a:t>1:1-8</a:t>
            </a:r>
            <a:endParaRPr lang="en-US" alt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ltLang="en-US" sz="3600"/>
              <a:t>Verse 3</a:t>
            </a:r>
            <a:br>
              <a:rPr lang="en-US" altLang="en-US" sz="3600"/>
            </a:br>
            <a:r>
              <a:rPr lang="en-US" altLang="en-US" sz="2400">
                <a:latin typeface="Arial" pitchFamily="34" charset="0"/>
              </a:rPr>
              <a:t>“</a:t>
            </a:r>
            <a:r>
              <a:rPr lang="en-US" altLang="en-US" sz="2400">
                <a:solidFill>
                  <a:schemeClr val="tx1"/>
                </a:solidFill>
                <a:latin typeface="Arial" pitchFamily="34" charset="0"/>
              </a:rPr>
              <a:t>Blessed is he</a:t>
            </a:r>
            <a:r>
              <a:rPr lang="en-US" altLang="en-US" sz="2400">
                <a:latin typeface="Arial" pitchFamily="34" charset="0"/>
              </a:rPr>
              <a:t> who reads and those who hear the words of this prophecy, and keep those things which are written in it; for the time is near.”</a:t>
            </a:r>
          </a:p>
        </p:txBody>
      </p:sp>
      <p:sp>
        <p:nvSpPr>
          <p:cNvPr id="14339" name="Rectangle 3"/>
          <p:cNvSpPr>
            <a:spLocks noGrp="1" noChangeArrowheads="1"/>
          </p:cNvSpPr>
          <p:nvPr>
            <p:ph type="body" idx="1"/>
          </p:nvPr>
        </p:nvSpPr>
        <p:spPr/>
        <p:txBody>
          <a:bodyPr/>
          <a:lstStyle/>
          <a:p>
            <a:pPr marL="0" indent="0">
              <a:buNone/>
            </a:pPr>
            <a:r>
              <a:rPr lang="en-US" altLang="en-US" dirty="0">
                <a:solidFill>
                  <a:srgbClr val="C00000"/>
                </a:solidFill>
                <a:latin typeface="+mj-lt"/>
              </a:rPr>
              <a:t>Revelation</a:t>
            </a:r>
            <a:r>
              <a:rPr lang="en-US" altLang="en-US" dirty="0"/>
              <a:t> </a:t>
            </a:r>
            <a:r>
              <a:rPr lang="en-US" altLang="en-US" i="1" dirty="0" smtClean="0"/>
              <a:t>describes </a:t>
            </a:r>
            <a:br>
              <a:rPr lang="en-US" altLang="en-US" i="1" dirty="0" smtClean="0"/>
            </a:br>
            <a:r>
              <a:rPr lang="en-US" altLang="en-US" dirty="0" smtClean="0">
                <a:latin typeface="Arial Black" pitchFamily="34" charset="0"/>
              </a:rPr>
              <a:t>“The Blessed </a:t>
            </a:r>
            <a:r>
              <a:rPr lang="en-US" altLang="en-US" dirty="0">
                <a:latin typeface="Arial Black" pitchFamily="34" charset="0"/>
              </a:rPr>
              <a:t>Man”</a:t>
            </a:r>
          </a:p>
          <a:p>
            <a:pPr lvl="1"/>
            <a:r>
              <a:rPr lang="en-US" altLang="en-US" dirty="0"/>
              <a:t>O</a:t>
            </a:r>
            <a:r>
              <a:rPr lang="en-US" altLang="en-US" dirty="0" smtClean="0"/>
              <a:t>ne </a:t>
            </a:r>
            <a:r>
              <a:rPr lang="en-US" altLang="en-US" dirty="0"/>
              <a:t>of the living lessons of the living word of God</a:t>
            </a:r>
          </a:p>
          <a:p>
            <a:pPr lvl="1"/>
            <a:r>
              <a:rPr lang="en-US" altLang="en-US" dirty="0"/>
              <a:t>M</a:t>
            </a:r>
            <a:r>
              <a:rPr lang="en-US" altLang="en-US" dirty="0" smtClean="0"/>
              <a:t>ust </a:t>
            </a:r>
            <a:r>
              <a:rPr lang="en-US" altLang="en-US" dirty="0"/>
              <a:t>read, hear and keep it</a:t>
            </a:r>
          </a:p>
          <a:p>
            <a:pPr lvl="1"/>
            <a:r>
              <a:rPr lang="en-US" altLang="en-US" dirty="0"/>
              <a:t>S</a:t>
            </a:r>
            <a:r>
              <a:rPr lang="en-US" altLang="en-US" dirty="0" smtClean="0"/>
              <a:t>even </a:t>
            </a:r>
            <a:r>
              <a:rPr lang="en-US" altLang="en-US" dirty="0"/>
              <a:t>times the “Blessed Man” is described in Revelation (cf. 14:13; 16:15; 19:9; 20:6; 22:7; 22:14)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339">
                                            <p:txEl>
                                              <p:pRg st="2" end="2"/>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33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a:t>Verse 4</a:t>
            </a:r>
            <a:br>
              <a:rPr lang="en-US" altLang="en-US" sz="3600"/>
            </a:br>
            <a:r>
              <a:rPr lang="en-US" altLang="en-US" sz="2400">
                <a:latin typeface="Arial" pitchFamily="34" charset="0"/>
              </a:rPr>
              <a:t>“</a:t>
            </a:r>
            <a:r>
              <a:rPr lang="en-US" altLang="en-US" sz="2400">
                <a:solidFill>
                  <a:schemeClr val="tx1"/>
                </a:solidFill>
                <a:latin typeface="Arial" pitchFamily="34" charset="0"/>
              </a:rPr>
              <a:t>John</a:t>
            </a:r>
            <a:r>
              <a:rPr lang="en-US" altLang="en-US" sz="2400">
                <a:latin typeface="Arial" pitchFamily="34" charset="0"/>
              </a:rPr>
              <a:t>, to the seven churches which are in Asia: Grace to you and peace from Him who is and who was and who is to come, and from the seven Spirits who are before His throne”</a:t>
            </a:r>
          </a:p>
        </p:txBody>
      </p:sp>
      <p:sp>
        <p:nvSpPr>
          <p:cNvPr id="15363" name="Rectangle 3"/>
          <p:cNvSpPr>
            <a:spLocks noGrp="1" noChangeArrowheads="1"/>
          </p:cNvSpPr>
          <p:nvPr>
            <p:ph type="body" idx="1"/>
          </p:nvPr>
        </p:nvSpPr>
        <p:spPr>
          <a:xfrm>
            <a:off x="2133600" y="1981200"/>
            <a:ext cx="7010400" cy="4876800"/>
          </a:xfrm>
        </p:spPr>
        <p:txBody>
          <a:bodyPr/>
          <a:lstStyle/>
          <a:p>
            <a:pPr marL="0" indent="0">
              <a:buNone/>
            </a:pPr>
            <a:r>
              <a:rPr lang="en-US" altLang="en-US" b="1" dirty="0" smtClean="0"/>
              <a:t>John </a:t>
            </a:r>
            <a:r>
              <a:rPr lang="en-US" altLang="en-US" b="1" dirty="0"/>
              <a:t>the </a:t>
            </a:r>
            <a:r>
              <a:rPr lang="en-US" altLang="en-US" b="1" dirty="0" smtClean="0"/>
              <a:t>Apostle</a:t>
            </a:r>
          </a:p>
          <a:p>
            <a:pPr lvl="1"/>
            <a:r>
              <a:rPr lang="en-US" altLang="en-US" dirty="0"/>
              <a:t>B</a:t>
            </a:r>
            <a:r>
              <a:rPr lang="en-US" altLang="en-US" dirty="0" smtClean="0"/>
              <a:t>rother was James (Sons </a:t>
            </a:r>
            <a:r>
              <a:rPr lang="en-US" altLang="en-US" dirty="0"/>
              <a:t>of </a:t>
            </a:r>
            <a:r>
              <a:rPr lang="en-US" altLang="en-US" dirty="0" smtClean="0"/>
              <a:t>Zebedee)</a:t>
            </a:r>
            <a:endParaRPr lang="en-US" altLang="en-US" dirty="0"/>
          </a:p>
          <a:p>
            <a:pPr lvl="1"/>
            <a:r>
              <a:rPr lang="en-US" altLang="en-US" dirty="0"/>
              <a:t>Jesus labeled “</a:t>
            </a:r>
            <a:r>
              <a:rPr lang="en-US" altLang="en-US" dirty="0" err="1"/>
              <a:t>Boanerges</a:t>
            </a:r>
            <a:r>
              <a:rPr lang="en-US" altLang="en-US" dirty="0"/>
              <a:t>” (“sons of </a:t>
            </a:r>
            <a:r>
              <a:rPr lang="en-US" altLang="en-US" dirty="0" smtClean="0"/>
              <a:t>thunder,” </a:t>
            </a:r>
            <a:r>
              <a:rPr lang="en-US" altLang="en-US" dirty="0"/>
              <a:t>Mk. 3:17)</a:t>
            </a:r>
          </a:p>
          <a:p>
            <a:pPr lvl="1"/>
            <a:r>
              <a:rPr lang="en-US" altLang="en-US" dirty="0"/>
              <a:t>W</a:t>
            </a:r>
            <a:r>
              <a:rPr lang="en-US" altLang="en-US" dirty="0" smtClean="0"/>
              <a:t>ould </a:t>
            </a:r>
            <a:r>
              <a:rPr lang="en-US" altLang="en-US" dirty="0"/>
              <a:t>drink from the same cup of suffering as Jesus did (Mk. 10:35ff)</a:t>
            </a:r>
          </a:p>
          <a:p>
            <a:pPr lvl="2"/>
            <a:r>
              <a:rPr lang="en-US" altLang="en-US" dirty="0"/>
              <a:t>James was the first to die (Acts 12:1, 2)</a:t>
            </a:r>
          </a:p>
          <a:p>
            <a:pPr lvl="2"/>
            <a:r>
              <a:rPr lang="en-US" altLang="en-US" dirty="0"/>
              <a:t>John was the last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15363">
                                            <p:txEl>
                                              <p:pRg st="1" end="1"/>
                                            </p:txEl>
                                          </p:spTgt>
                                        </p:tgtEl>
                                        <p:attrNameLst>
                                          <p:attrName>style.visibility</p:attrName>
                                        </p:attrNameLst>
                                      </p:cBhvr>
                                      <p:to>
                                        <p:strVal val="visible"/>
                                      </p:to>
                                    </p:set>
                                    <p:animEffect transition="in" filter="fade">
                                      <p:cBhvr>
                                        <p:cTn id="7" dur="500"/>
                                        <p:tgtEl>
                                          <p:spTgt spid="15363">
                                            <p:txEl>
                                              <p:pRg st="1" end="1"/>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5363">
                                            <p:txEl>
                                              <p:pRg st="2" end="2"/>
                                            </p:txEl>
                                          </p:spTgt>
                                        </p:tgtEl>
                                        <p:attrNameLst>
                                          <p:attrName>style.visibility</p:attrName>
                                        </p:attrNameLst>
                                      </p:cBhvr>
                                      <p:to>
                                        <p:strVal val="visible"/>
                                      </p:to>
                                    </p:set>
                                    <p:animEffect transition="in" filter="fade">
                                      <p:cBhvr>
                                        <p:cTn id="11" dur="500"/>
                                        <p:tgtEl>
                                          <p:spTgt spid="15363">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5363">
                                            <p:txEl>
                                              <p:pRg st="3" end="3"/>
                                            </p:txEl>
                                          </p:spTgt>
                                        </p:tgtEl>
                                        <p:attrNameLst>
                                          <p:attrName>style.visibility</p:attrName>
                                        </p:attrNameLst>
                                      </p:cBhvr>
                                      <p:to>
                                        <p:strVal val="visible"/>
                                      </p:to>
                                    </p:set>
                                    <p:animEffect transition="in" filter="fade">
                                      <p:cBhvr>
                                        <p:cTn id="16" dur="500"/>
                                        <p:tgtEl>
                                          <p:spTgt spid="15363">
                                            <p:txEl>
                                              <p:pRg st="3" end="3"/>
                                            </p:txEl>
                                          </p:spTgt>
                                        </p:tgtEl>
                                      </p:cBhvr>
                                    </p:animEffect>
                                  </p:childTnLst>
                                </p:cTn>
                              </p:par>
                            </p:childTnLst>
                          </p:cTn>
                        </p:par>
                        <p:par>
                          <p:cTn id="17" fill="hold">
                            <p:stCondLst>
                              <p:cond delay="500"/>
                            </p:stCondLst>
                            <p:childTnLst>
                              <p:par>
                                <p:cTn id="18" presetID="10" presetClass="entr" presetSubtype="0" fill="hold" nodeType="afterEffect">
                                  <p:stCondLst>
                                    <p:cond delay="0"/>
                                  </p:stCondLst>
                                  <p:childTnLst>
                                    <p:set>
                                      <p:cBhvr>
                                        <p:cTn id="19" dur="1" fill="hold">
                                          <p:stCondLst>
                                            <p:cond delay="0"/>
                                          </p:stCondLst>
                                        </p:cTn>
                                        <p:tgtEl>
                                          <p:spTgt spid="15363">
                                            <p:txEl>
                                              <p:pRg st="4" end="4"/>
                                            </p:txEl>
                                          </p:spTgt>
                                        </p:tgtEl>
                                        <p:attrNameLst>
                                          <p:attrName>style.visibility</p:attrName>
                                        </p:attrNameLst>
                                      </p:cBhvr>
                                      <p:to>
                                        <p:strVal val="visible"/>
                                      </p:to>
                                    </p:set>
                                    <p:animEffect transition="in" filter="fade">
                                      <p:cBhvr>
                                        <p:cTn id="20" dur="500"/>
                                        <p:tgtEl>
                                          <p:spTgt spid="15363">
                                            <p:txEl>
                                              <p:pRg st="4" end="4"/>
                                            </p:txEl>
                                          </p:spTgt>
                                        </p:tgtEl>
                                      </p:cBhvr>
                                    </p:animEffect>
                                  </p:childTnLst>
                                </p:cTn>
                              </p:par>
                            </p:childTnLst>
                          </p:cTn>
                        </p:par>
                        <p:par>
                          <p:cTn id="21" fill="hold">
                            <p:stCondLst>
                              <p:cond delay="1000"/>
                            </p:stCondLst>
                            <p:childTnLst>
                              <p:par>
                                <p:cTn id="22" presetID="10" presetClass="entr" presetSubtype="0" fill="hold" nodeType="afterEffect">
                                  <p:stCondLst>
                                    <p:cond delay="0"/>
                                  </p:stCondLst>
                                  <p:childTnLst>
                                    <p:set>
                                      <p:cBhvr>
                                        <p:cTn id="23" dur="1" fill="hold">
                                          <p:stCondLst>
                                            <p:cond delay="0"/>
                                          </p:stCondLst>
                                        </p:cTn>
                                        <p:tgtEl>
                                          <p:spTgt spid="15363">
                                            <p:txEl>
                                              <p:pRg st="5" end="5"/>
                                            </p:txEl>
                                          </p:spTgt>
                                        </p:tgtEl>
                                        <p:attrNameLst>
                                          <p:attrName>style.visibility</p:attrName>
                                        </p:attrNameLst>
                                      </p:cBhvr>
                                      <p:to>
                                        <p:strVal val="visible"/>
                                      </p:to>
                                    </p:set>
                                    <p:animEffect transition="in" filter="fade">
                                      <p:cBhvr>
                                        <p:cTn id="24" dur="500"/>
                                        <p:tgtEl>
                                          <p:spTgt spid="1536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ltLang="en-US" sz="3600"/>
              <a:t>Verse 4</a:t>
            </a:r>
            <a:br>
              <a:rPr lang="en-US" altLang="en-US" sz="3600"/>
            </a:br>
            <a:r>
              <a:rPr lang="en-US" altLang="en-US" sz="2400">
                <a:latin typeface="Arial" pitchFamily="34" charset="0"/>
              </a:rPr>
              <a:t>“John, </a:t>
            </a:r>
            <a:r>
              <a:rPr lang="en-US" altLang="en-US" sz="2400">
                <a:solidFill>
                  <a:schemeClr val="tx1"/>
                </a:solidFill>
                <a:latin typeface="Arial" pitchFamily="34" charset="0"/>
              </a:rPr>
              <a:t>to the seven churches which are in Asia</a:t>
            </a:r>
            <a:r>
              <a:rPr lang="en-US" altLang="en-US" sz="2400">
                <a:latin typeface="Arial" pitchFamily="34" charset="0"/>
              </a:rPr>
              <a:t>: Grace to you and peace from Him who is and who was and who is to come, and from the seven Spirits who are before His throne”</a:t>
            </a:r>
          </a:p>
        </p:txBody>
      </p:sp>
      <p:sp>
        <p:nvSpPr>
          <p:cNvPr id="17411" name="Rectangle 3"/>
          <p:cNvSpPr>
            <a:spLocks noGrp="1" noChangeArrowheads="1"/>
          </p:cNvSpPr>
          <p:nvPr>
            <p:ph type="body" idx="1"/>
          </p:nvPr>
        </p:nvSpPr>
        <p:spPr>
          <a:xfrm>
            <a:off x="2133600" y="1981200"/>
            <a:ext cx="7010400" cy="4876800"/>
          </a:xfrm>
        </p:spPr>
        <p:txBody>
          <a:bodyPr/>
          <a:lstStyle/>
          <a:p>
            <a:pPr marL="0" indent="0">
              <a:buNone/>
            </a:pPr>
            <a:r>
              <a:rPr lang="en-US" altLang="en-US" sz="3600" dirty="0">
                <a:latin typeface="+mj-lt"/>
              </a:rPr>
              <a:t>W</a:t>
            </a:r>
            <a:r>
              <a:rPr lang="en-US" altLang="en-US" sz="3600" dirty="0" smtClean="0">
                <a:latin typeface="+mj-lt"/>
              </a:rPr>
              <a:t>estern </a:t>
            </a:r>
            <a:r>
              <a:rPr lang="en-US" altLang="en-US" sz="3600" dirty="0">
                <a:latin typeface="+mj-lt"/>
              </a:rPr>
              <a:t>Turkey</a:t>
            </a:r>
          </a:p>
          <a:p>
            <a:r>
              <a:rPr lang="en-US" altLang="en-US" dirty="0"/>
              <a:t>There were other churches in Asia besides these seven</a:t>
            </a:r>
          </a:p>
          <a:p>
            <a:pPr lvl="1"/>
            <a:r>
              <a:rPr lang="en-US" altLang="en-US" dirty="0"/>
              <a:t>Troas (Acts 20:5)</a:t>
            </a:r>
          </a:p>
          <a:p>
            <a:pPr lvl="1"/>
            <a:r>
              <a:rPr lang="en-US" altLang="en-US" dirty="0"/>
              <a:t>Hierapolis (Col. 4:13) </a:t>
            </a:r>
          </a:p>
          <a:p>
            <a:pPr lvl="1"/>
            <a:r>
              <a:rPr lang="en-US" altLang="en-US" dirty="0"/>
              <a:t>Colossae (Col. 1:2) </a:t>
            </a:r>
          </a:p>
          <a:p>
            <a:r>
              <a:rPr lang="en-US" altLang="en-US" dirty="0"/>
              <a:t>“Seven” is John’s favorite number in Revelation and therefore signifies “all churches”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5" presetClass="entr" presetSubtype="0" fill="hold" grpId="0" nodeType="clickEffect">
                                  <p:stCondLst>
                                    <p:cond delay="0"/>
                                  </p:stCondLst>
                                  <p:childTnLst>
                                    <p:set>
                                      <p:cBhvr>
                                        <p:cTn id="6" dur="1" fill="hold">
                                          <p:stCondLst>
                                            <p:cond delay="0"/>
                                          </p:stCondLst>
                                        </p:cTn>
                                        <p:tgtEl>
                                          <p:spTgt spid="17411">
                                            <p:txEl>
                                              <p:pRg st="2" end="2"/>
                                            </p:txEl>
                                          </p:spTgt>
                                        </p:tgtEl>
                                        <p:attrNameLst>
                                          <p:attrName>style.visibility</p:attrName>
                                        </p:attrNameLst>
                                      </p:cBhvr>
                                      <p:to>
                                        <p:strVal val="visible"/>
                                      </p:to>
                                    </p:set>
                                    <p:animEffect transition="in" filter="fade">
                                      <p:cBhvr>
                                        <p:cTn id="7" dur="2000"/>
                                        <p:tgtEl>
                                          <p:spTgt spid="17411">
                                            <p:txEl>
                                              <p:pRg st="2" end="2"/>
                                            </p:txEl>
                                          </p:spTgt>
                                        </p:tgtEl>
                                      </p:cBhvr>
                                    </p:animEffect>
                                    <p:anim calcmode="lin" valueType="num">
                                      <p:cBhvr>
                                        <p:cTn id="8" dur="2000" fill="hold"/>
                                        <p:tgtEl>
                                          <p:spTgt spid="17411">
                                            <p:txEl>
                                              <p:pRg st="2" end="2"/>
                                            </p:txEl>
                                          </p:spTgt>
                                        </p:tgtEl>
                                        <p:attrNameLst>
                                          <p:attrName>style.rotation</p:attrName>
                                        </p:attrNameLst>
                                      </p:cBhvr>
                                      <p:tavLst>
                                        <p:tav tm="0">
                                          <p:val>
                                            <p:fltVal val="720"/>
                                          </p:val>
                                        </p:tav>
                                        <p:tav tm="100000">
                                          <p:val>
                                            <p:fltVal val="0"/>
                                          </p:val>
                                        </p:tav>
                                      </p:tavLst>
                                    </p:anim>
                                    <p:anim calcmode="lin" valueType="num">
                                      <p:cBhvr>
                                        <p:cTn id="9" dur="2000" fill="hold"/>
                                        <p:tgtEl>
                                          <p:spTgt spid="17411">
                                            <p:txEl>
                                              <p:pRg st="2" end="2"/>
                                            </p:txEl>
                                          </p:spTgt>
                                        </p:tgtEl>
                                        <p:attrNameLst>
                                          <p:attrName>ppt_h</p:attrName>
                                        </p:attrNameLst>
                                      </p:cBhvr>
                                      <p:tavLst>
                                        <p:tav tm="0">
                                          <p:val>
                                            <p:fltVal val="0"/>
                                          </p:val>
                                        </p:tav>
                                        <p:tav tm="100000">
                                          <p:val>
                                            <p:strVal val="#ppt_h"/>
                                          </p:val>
                                        </p:tav>
                                      </p:tavLst>
                                    </p:anim>
                                    <p:anim calcmode="lin" valueType="num">
                                      <p:cBhvr>
                                        <p:cTn id="10" dur="2000" fill="hold"/>
                                        <p:tgtEl>
                                          <p:spTgt spid="17411">
                                            <p:txEl>
                                              <p:pRg st="2" end="2"/>
                                            </p:txEl>
                                          </p:spTgt>
                                        </p:tgtEl>
                                        <p:attrNameLst>
                                          <p:attrName>ppt_w</p:attrName>
                                        </p:attrNameLst>
                                      </p:cBhvr>
                                      <p:tavLst>
                                        <p:tav tm="0">
                                          <p:val>
                                            <p:fltVal val="0"/>
                                          </p:val>
                                        </p:tav>
                                        <p:tav tm="100000">
                                          <p:val>
                                            <p:strVal val="#ppt_w"/>
                                          </p:val>
                                        </p:tav>
                                      </p:tavLst>
                                    </p:anim>
                                  </p:childTnLst>
                                </p:cTn>
                              </p:par>
                            </p:childTnLst>
                          </p:cTn>
                        </p:par>
                        <p:par>
                          <p:cTn id="11" fill="hold" nodeType="afterGroup">
                            <p:stCondLst>
                              <p:cond delay="2000"/>
                            </p:stCondLst>
                            <p:childTnLst>
                              <p:par>
                                <p:cTn id="12" presetID="35" presetClass="entr" presetSubtype="0" fill="hold" grpId="0" nodeType="afterEffect">
                                  <p:stCondLst>
                                    <p:cond delay="0"/>
                                  </p:stCondLst>
                                  <p:childTnLst>
                                    <p:set>
                                      <p:cBhvr>
                                        <p:cTn id="13" dur="1" fill="hold">
                                          <p:stCondLst>
                                            <p:cond delay="0"/>
                                          </p:stCondLst>
                                        </p:cTn>
                                        <p:tgtEl>
                                          <p:spTgt spid="17411">
                                            <p:txEl>
                                              <p:pRg st="3" end="3"/>
                                            </p:txEl>
                                          </p:spTgt>
                                        </p:tgtEl>
                                        <p:attrNameLst>
                                          <p:attrName>style.visibility</p:attrName>
                                        </p:attrNameLst>
                                      </p:cBhvr>
                                      <p:to>
                                        <p:strVal val="visible"/>
                                      </p:to>
                                    </p:set>
                                    <p:animEffect transition="in" filter="fade">
                                      <p:cBhvr>
                                        <p:cTn id="14" dur="2000"/>
                                        <p:tgtEl>
                                          <p:spTgt spid="17411">
                                            <p:txEl>
                                              <p:pRg st="3" end="3"/>
                                            </p:txEl>
                                          </p:spTgt>
                                        </p:tgtEl>
                                      </p:cBhvr>
                                    </p:animEffect>
                                    <p:anim calcmode="lin" valueType="num">
                                      <p:cBhvr>
                                        <p:cTn id="15" dur="2000" fill="hold"/>
                                        <p:tgtEl>
                                          <p:spTgt spid="17411">
                                            <p:txEl>
                                              <p:pRg st="3" end="3"/>
                                            </p:txEl>
                                          </p:spTgt>
                                        </p:tgtEl>
                                        <p:attrNameLst>
                                          <p:attrName>style.rotation</p:attrName>
                                        </p:attrNameLst>
                                      </p:cBhvr>
                                      <p:tavLst>
                                        <p:tav tm="0">
                                          <p:val>
                                            <p:fltVal val="720"/>
                                          </p:val>
                                        </p:tav>
                                        <p:tav tm="100000">
                                          <p:val>
                                            <p:fltVal val="0"/>
                                          </p:val>
                                        </p:tav>
                                      </p:tavLst>
                                    </p:anim>
                                    <p:anim calcmode="lin" valueType="num">
                                      <p:cBhvr>
                                        <p:cTn id="16" dur="2000" fill="hold"/>
                                        <p:tgtEl>
                                          <p:spTgt spid="17411">
                                            <p:txEl>
                                              <p:pRg st="3" end="3"/>
                                            </p:txEl>
                                          </p:spTgt>
                                        </p:tgtEl>
                                        <p:attrNameLst>
                                          <p:attrName>ppt_h</p:attrName>
                                        </p:attrNameLst>
                                      </p:cBhvr>
                                      <p:tavLst>
                                        <p:tav tm="0">
                                          <p:val>
                                            <p:fltVal val="0"/>
                                          </p:val>
                                        </p:tav>
                                        <p:tav tm="100000">
                                          <p:val>
                                            <p:strVal val="#ppt_h"/>
                                          </p:val>
                                        </p:tav>
                                      </p:tavLst>
                                    </p:anim>
                                    <p:anim calcmode="lin" valueType="num">
                                      <p:cBhvr>
                                        <p:cTn id="17" dur="2000" fill="hold"/>
                                        <p:tgtEl>
                                          <p:spTgt spid="17411">
                                            <p:txEl>
                                              <p:pRg st="3" end="3"/>
                                            </p:txEl>
                                          </p:spTgt>
                                        </p:tgtEl>
                                        <p:attrNameLst>
                                          <p:attrName>ppt_w</p:attrName>
                                        </p:attrNameLst>
                                      </p:cBhvr>
                                      <p:tavLst>
                                        <p:tav tm="0">
                                          <p:val>
                                            <p:fltVal val="0"/>
                                          </p:val>
                                        </p:tav>
                                        <p:tav tm="100000">
                                          <p:val>
                                            <p:strVal val="#ppt_w"/>
                                          </p:val>
                                        </p:tav>
                                      </p:tavLst>
                                    </p:anim>
                                  </p:childTnLst>
                                </p:cTn>
                              </p:par>
                            </p:childTnLst>
                          </p:cTn>
                        </p:par>
                        <p:par>
                          <p:cTn id="18" fill="hold" nodeType="afterGroup">
                            <p:stCondLst>
                              <p:cond delay="4000"/>
                            </p:stCondLst>
                            <p:childTnLst>
                              <p:par>
                                <p:cTn id="19" presetID="35" presetClass="entr" presetSubtype="0" fill="hold" grpId="0" nodeType="afterEffect">
                                  <p:stCondLst>
                                    <p:cond delay="0"/>
                                  </p:stCondLst>
                                  <p:childTnLst>
                                    <p:set>
                                      <p:cBhvr>
                                        <p:cTn id="20" dur="1" fill="hold">
                                          <p:stCondLst>
                                            <p:cond delay="0"/>
                                          </p:stCondLst>
                                        </p:cTn>
                                        <p:tgtEl>
                                          <p:spTgt spid="17411">
                                            <p:txEl>
                                              <p:pRg st="4" end="4"/>
                                            </p:txEl>
                                          </p:spTgt>
                                        </p:tgtEl>
                                        <p:attrNameLst>
                                          <p:attrName>style.visibility</p:attrName>
                                        </p:attrNameLst>
                                      </p:cBhvr>
                                      <p:to>
                                        <p:strVal val="visible"/>
                                      </p:to>
                                    </p:set>
                                    <p:animEffect transition="in" filter="fade">
                                      <p:cBhvr>
                                        <p:cTn id="21" dur="2000"/>
                                        <p:tgtEl>
                                          <p:spTgt spid="17411">
                                            <p:txEl>
                                              <p:pRg st="4" end="4"/>
                                            </p:txEl>
                                          </p:spTgt>
                                        </p:tgtEl>
                                      </p:cBhvr>
                                    </p:animEffect>
                                    <p:anim calcmode="lin" valueType="num">
                                      <p:cBhvr>
                                        <p:cTn id="22" dur="2000" fill="hold"/>
                                        <p:tgtEl>
                                          <p:spTgt spid="17411">
                                            <p:txEl>
                                              <p:pRg st="4" end="4"/>
                                            </p:txEl>
                                          </p:spTgt>
                                        </p:tgtEl>
                                        <p:attrNameLst>
                                          <p:attrName>style.rotation</p:attrName>
                                        </p:attrNameLst>
                                      </p:cBhvr>
                                      <p:tavLst>
                                        <p:tav tm="0">
                                          <p:val>
                                            <p:fltVal val="720"/>
                                          </p:val>
                                        </p:tav>
                                        <p:tav tm="100000">
                                          <p:val>
                                            <p:fltVal val="0"/>
                                          </p:val>
                                        </p:tav>
                                      </p:tavLst>
                                    </p:anim>
                                    <p:anim calcmode="lin" valueType="num">
                                      <p:cBhvr>
                                        <p:cTn id="23" dur="2000" fill="hold"/>
                                        <p:tgtEl>
                                          <p:spTgt spid="17411">
                                            <p:txEl>
                                              <p:pRg st="4" end="4"/>
                                            </p:txEl>
                                          </p:spTgt>
                                        </p:tgtEl>
                                        <p:attrNameLst>
                                          <p:attrName>ppt_h</p:attrName>
                                        </p:attrNameLst>
                                      </p:cBhvr>
                                      <p:tavLst>
                                        <p:tav tm="0">
                                          <p:val>
                                            <p:fltVal val="0"/>
                                          </p:val>
                                        </p:tav>
                                        <p:tav tm="100000">
                                          <p:val>
                                            <p:strVal val="#ppt_h"/>
                                          </p:val>
                                        </p:tav>
                                      </p:tavLst>
                                    </p:anim>
                                    <p:anim calcmode="lin" valueType="num">
                                      <p:cBhvr>
                                        <p:cTn id="24" dur="2000" fill="hold"/>
                                        <p:tgtEl>
                                          <p:spTgt spid="17411">
                                            <p:txEl>
                                              <p:pRg st="4" end="4"/>
                                            </p:txEl>
                                          </p:spTgt>
                                        </p:tgtEl>
                                        <p:attrNameLst>
                                          <p:attrName>ppt_w</p:attrName>
                                        </p:attrNameLst>
                                      </p:cBhvr>
                                      <p:tavLst>
                                        <p:tav tm="0">
                                          <p:val>
                                            <p:fltVal val="0"/>
                                          </p:val>
                                        </p:tav>
                                        <p:tav tm="100000">
                                          <p:val>
                                            <p:strVal val="#ppt_w"/>
                                          </p:val>
                                        </p:tav>
                                      </p:tavLst>
                                    </p:anim>
                                  </p:child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7411">
                                            <p:txEl>
                                              <p:pRg st="5" end="5"/>
                                            </p:txEl>
                                          </p:spTgt>
                                        </p:tgtEl>
                                        <p:attrNameLst>
                                          <p:attrName>style.visibility</p:attrName>
                                        </p:attrNameLst>
                                      </p:cBhvr>
                                      <p:to>
                                        <p:strVal val="visible"/>
                                      </p:to>
                                    </p:set>
                                    <p:animEffect transition="in" filter="fade">
                                      <p:cBhvr>
                                        <p:cTn id="29" dur="2000"/>
                                        <p:tgtEl>
                                          <p:spTgt spid="174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11"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2800" dirty="0" smtClean="0"/>
              <a:t>Seven Churches of Asia</a:t>
            </a:r>
            <a:endParaRPr lang="en-US" sz="2800" dirty="0"/>
          </a:p>
        </p:txBody>
      </p:sp>
      <p:sp>
        <p:nvSpPr>
          <p:cNvPr id="6" name="Text Placeholder 5"/>
          <p:cNvSpPr>
            <a:spLocks noGrp="1"/>
          </p:cNvSpPr>
          <p:nvPr>
            <p:ph type="body" sz="half" idx="2"/>
          </p:nvPr>
        </p:nvSpPr>
        <p:spPr>
          <a:xfrm>
            <a:off x="1792288" y="5367338"/>
            <a:ext cx="6818312" cy="804862"/>
          </a:xfrm>
        </p:spPr>
        <p:txBody>
          <a:bodyPr/>
          <a:lstStyle/>
          <a:p>
            <a:r>
              <a:rPr lang="en-US" dirty="0"/>
              <a:t>(http://dwellingintheword.wordpress.com/2014/07/29/1367-revelation-2</a:t>
            </a:r>
            <a:r>
              <a:rPr lang="en-US" dirty="0" smtClean="0"/>
              <a:t>/</a:t>
            </a:r>
            <a:r>
              <a:rPr lang="en-US" dirty="0"/>
              <a:t>)</a:t>
            </a:r>
          </a:p>
        </p:txBody>
      </p:sp>
      <p:pic>
        <p:nvPicPr>
          <p:cNvPr id="1026" name="Picture 2"/>
          <p:cNvPicPr>
            <a:picLocks noGrp="1" noChangeAspect="1" noChangeArrowheads="1"/>
          </p:cNvPicPr>
          <p:nvPr>
            <p:ph type="pic" idx="1"/>
          </p:nvPr>
        </p:nvPicPr>
        <p:blipFill>
          <a:blip r:embed="rId2" cstate="print">
            <a:extLst>
              <a:ext uri="{28A0092B-C50C-407E-A947-70E740481C1C}">
                <a14:useLocalDpi xmlns:a14="http://schemas.microsoft.com/office/drawing/2010/main" val="0"/>
              </a:ext>
            </a:extLst>
          </a:blip>
          <a:srcRect l="2859" r="2859"/>
          <a:stretch>
            <a:fillRect/>
          </a:stretch>
        </p:blipFill>
        <p:spPr bwMode="auto">
          <a:xfrm>
            <a:off x="1792288" y="612775"/>
            <a:ext cx="6742112"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93965324"/>
      </p:ext>
    </p:extLst>
  </p:cSld>
  <p:clrMapOvr>
    <a:masterClrMapping/>
  </p:clrMapOvr>
  <p:transition spd="slow">
    <p:push dir="u"/>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en-US" altLang="en-US" sz="3600" dirty="0"/>
              <a:t>Verse 4</a:t>
            </a:r>
            <a:br>
              <a:rPr lang="en-US" altLang="en-US" sz="3600" dirty="0"/>
            </a:br>
            <a:r>
              <a:rPr lang="en-US" altLang="en-US" sz="2400" dirty="0">
                <a:latin typeface="Arial" pitchFamily="34" charset="0"/>
              </a:rPr>
              <a:t>“John, to the seven churches which are in Asia: Grace to you and peace </a:t>
            </a:r>
            <a:r>
              <a:rPr lang="en-US" altLang="en-US" sz="2400" dirty="0">
                <a:solidFill>
                  <a:srgbClr val="C00000"/>
                </a:solidFill>
                <a:latin typeface="Arial" pitchFamily="34" charset="0"/>
              </a:rPr>
              <a:t>from Him who is and who was and who is to come</a:t>
            </a:r>
            <a:r>
              <a:rPr lang="en-US" altLang="en-US" sz="2400" dirty="0">
                <a:latin typeface="Arial" pitchFamily="34" charset="0"/>
              </a:rPr>
              <a:t>, and from the seven Spirits who are before His throne”</a:t>
            </a:r>
          </a:p>
        </p:txBody>
      </p:sp>
      <p:sp>
        <p:nvSpPr>
          <p:cNvPr id="18435" name="Rectangle 3"/>
          <p:cNvSpPr>
            <a:spLocks noGrp="1" noChangeArrowheads="1"/>
          </p:cNvSpPr>
          <p:nvPr>
            <p:ph type="body" idx="1"/>
          </p:nvPr>
        </p:nvSpPr>
        <p:spPr>
          <a:xfrm>
            <a:off x="2133600" y="1981200"/>
            <a:ext cx="7010400" cy="4876800"/>
          </a:xfrm>
        </p:spPr>
        <p:txBody>
          <a:bodyPr/>
          <a:lstStyle/>
          <a:p>
            <a:r>
              <a:rPr lang="en-US" altLang="en-US"/>
              <a:t>John references the three persons of the Godhead</a:t>
            </a:r>
          </a:p>
          <a:p>
            <a:pPr lvl="1"/>
            <a:r>
              <a:rPr lang="en-US" altLang="en-US"/>
              <a:t>The Father</a:t>
            </a:r>
          </a:p>
        </p:txBody>
      </p:sp>
    </p:spTree>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US" altLang="en-US" sz="3600" dirty="0"/>
              <a:t>Verse 4</a:t>
            </a:r>
            <a:br>
              <a:rPr lang="en-US" altLang="en-US" sz="3600" dirty="0"/>
            </a:br>
            <a:r>
              <a:rPr lang="en-US" altLang="en-US" sz="2400" dirty="0">
                <a:latin typeface="Arial" pitchFamily="34" charset="0"/>
              </a:rPr>
              <a:t>“John, to the seven churches which are in Asia: Grace to you and peace from Him who is and who was and who is to come, </a:t>
            </a:r>
            <a:r>
              <a:rPr lang="en-US" altLang="en-US" sz="2400" dirty="0">
                <a:solidFill>
                  <a:srgbClr val="C00000"/>
                </a:solidFill>
                <a:latin typeface="Arial" pitchFamily="34" charset="0"/>
              </a:rPr>
              <a:t>and from the seven Spirits who are before His throne</a:t>
            </a:r>
            <a:r>
              <a:rPr lang="en-US" altLang="en-US" sz="2400" dirty="0">
                <a:latin typeface="Arial" pitchFamily="34" charset="0"/>
              </a:rPr>
              <a:t>”</a:t>
            </a:r>
          </a:p>
        </p:txBody>
      </p:sp>
      <p:sp>
        <p:nvSpPr>
          <p:cNvPr id="19459" name="Rectangle 3"/>
          <p:cNvSpPr>
            <a:spLocks noGrp="1" noChangeArrowheads="1"/>
          </p:cNvSpPr>
          <p:nvPr>
            <p:ph type="body" idx="1"/>
          </p:nvPr>
        </p:nvSpPr>
        <p:spPr>
          <a:xfrm>
            <a:off x="2133600" y="1981200"/>
            <a:ext cx="7010400" cy="4876800"/>
          </a:xfrm>
        </p:spPr>
        <p:txBody>
          <a:bodyPr/>
          <a:lstStyle/>
          <a:p>
            <a:r>
              <a:rPr lang="en-US" altLang="en-US"/>
              <a:t>John references the three persons of the Godhead</a:t>
            </a:r>
          </a:p>
          <a:p>
            <a:pPr lvl="1"/>
            <a:r>
              <a:rPr lang="en-US" altLang="en-US">
                <a:solidFill>
                  <a:schemeClr val="accent1"/>
                </a:solidFill>
              </a:rPr>
              <a:t>The Father</a:t>
            </a:r>
          </a:p>
          <a:p>
            <a:pPr lvl="1"/>
            <a:r>
              <a:rPr lang="en-US" altLang="en-US"/>
              <a:t>The Holy Spirit</a:t>
            </a:r>
            <a:br>
              <a:rPr lang="en-US" altLang="en-US"/>
            </a:br>
            <a:r>
              <a:rPr lang="en-US" altLang="en-US" i="1"/>
              <a:t>“The number seven is used again to describe the perfection of the Holy Spirit, who Jesus called ‘the Spirit of truth,’ ‘the Comforter,’</a:t>
            </a:r>
            <a:r>
              <a:rPr lang="en-US" altLang="en-US"/>
              <a:t> </a:t>
            </a:r>
            <a:r>
              <a:rPr lang="en-US" altLang="en-US" i="1"/>
              <a:t>who would reveal all truth (John 15:26; 16:13).” </a:t>
            </a:r>
            <a:r>
              <a:rPr lang="en-US" altLang="en-US" sz="2000"/>
              <a:t>(Harkrider, Robert, “Revelation”</a:t>
            </a:r>
            <a:r>
              <a:rPr lang="en-US" altLang="en-US" sz="2000" i="1"/>
              <a:t> Truth Commentary)</a:t>
            </a:r>
          </a:p>
        </p:txBody>
      </p:sp>
    </p:spTree>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r>
              <a:rPr lang="en-US" altLang="en-US" sz="3600" dirty="0"/>
              <a:t>Verse 5</a:t>
            </a:r>
            <a:br>
              <a:rPr lang="en-US" altLang="en-US" sz="3600" dirty="0"/>
            </a:br>
            <a:r>
              <a:rPr lang="en-US" altLang="en-US" sz="2400" dirty="0">
                <a:latin typeface="Arial" pitchFamily="34" charset="0"/>
              </a:rPr>
              <a:t>“</a:t>
            </a:r>
            <a:r>
              <a:rPr lang="en-US" altLang="en-US" sz="2400" dirty="0">
                <a:solidFill>
                  <a:srgbClr val="C00000"/>
                </a:solidFill>
                <a:latin typeface="Arial" pitchFamily="34" charset="0"/>
              </a:rPr>
              <a:t>and from Jesus Christ</a:t>
            </a:r>
            <a:r>
              <a:rPr lang="en-US" altLang="en-US" sz="2400" dirty="0">
                <a:latin typeface="Arial" pitchFamily="34" charset="0"/>
              </a:rPr>
              <a:t>, the faithful witness, the firstborn from the dead, and the ruler over the kings of the earth. To Him who loved us and washed us from our sins in His own blood”</a:t>
            </a:r>
          </a:p>
        </p:txBody>
      </p:sp>
      <p:sp>
        <p:nvSpPr>
          <p:cNvPr id="20485" name="Rectangle 5"/>
          <p:cNvSpPr>
            <a:spLocks noGrp="1" noChangeArrowheads="1"/>
          </p:cNvSpPr>
          <p:nvPr>
            <p:ph type="body" idx="1"/>
          </p:nvPr>
        </p:nvSpPr>
        <p:spPr>
          <a:xfrm>
            <a:off x="2133600" y="1981200"/>
            <a:ext cx="7010400" cy="4876800"/>
          </a:xfrm>
          <a:noFill/>
          <a:ln/>
        </p:spPr>
        <p:txBody>
          <a:bodyPr/>
          <a:lstStyle/>
          <a:p>
            <a:r>
              <a:rPr lang="en-US" altLang="en-US"/>
              <a:t>John references the three persons of the Godhead</a:t>
            </a:r>
          </a:p>
          <a:p>
            <a:pPr lvl="1"/>
            <a:r>
              <a:rPr lang="en-US" altLang="en-US">
                <a:solidFill>
                  <a:schemeClr val="accent1"/>
                </a:solidFill>
              </a:rPr>
              <a:t>The Father</a:t>
            </a:r>
          </a:p>
          <a:p>
            <a:pPr lvl="1"/>
            <a:r>
              <a:rPr lang="en-US" altLang="en-US">
                <a:solidFill>
                  <a:schemeClr val="accent1"/>
                </a:solidFill>
              </a:rPr>
              <a:t>The Holy Spirit</a:t>
            </a:r>
          </a:p>
          <a:p>
            <a:pPr lvl="1"/>
            <a:r>
              <a:rPr lang="en-US" altLang="en-US"/>
              <a:t>The Son</a:t>
            </a:r>
            <a:endParaRPr lang="en-US" altLang="en-US" sz="2000" i="1"/>
          </a:p>
        </p:txBody>
      </p:sp>
    </p:spTree>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en-US" altLang="en-US" sz="3600"/>
              <a:t>Verse 5</a:t>
            </a:r>
            <a:br>
              <a:rPr lang="en-US" altLang="en-US" sz="3600"/>
            </a:br>
            <a:r>
              <a:rPr lang="en-US" altLang="en-US" sz="2400">
                <a:latin typeface="Arial" pitchFamily="34" charset="0"/>
              </a:rPr>
              <a:t>“and from Jesus Christ, the </a:t>
            </a:r>
            <a:r>
              <a:rPr lang="en-US" altLang="en-US" sz="2400">
                <a:solidFill>
                  <a:schemeClr val="accent2"/>
                </a:solidFill>
                <a:latin typeface="Arial" pitchFamily="34" charset="0"/>
              </a:rPr>
              <a:t>faithful witness, the firstborn from the dead, and the ruler over the kings of the earth</a:t>
            </a:r>
            <a:r>
              <a:rPr lang="en-US" altLang="en-US" sz="2400">
                <a:latin typeface="Arial" pitchFamily="34" charset="0"/>
              </a:rPr>
              <a:t>. To Him who loved us and washed us from our sins in His own blood”</a:t>
            </a:r>
          </a:p>
        </p:txBody>
      </p:sp>
      <p:sp>
        <p:nvSpPr>
          <p:cNvPr id="21507" name="Rectangle 3"/>
          <p:cNvSpPr>
            <a:spLocks noGrp="1" noChangeArrowheads="1"/>
          </p:cNvSpPr>
          <p:nvPr>
            <p:ph type="body" idx="1"/>
          </p:nvPr>
        </p:nvSpPr>
        <p:spPr>
          <a:xfrm>
            <a:off x="2133600" y="1981200"/>
            <a:ext cx="7010400" cy="762000"/>
          </a:xfrm>
          <a:noFill/>
          <a:ln/>
        </p:spPr>
        <p:txBody>
          <a:bodyPr/>
          <a:lstStyle/>
          <a:p>
            <a:pPr marL="0" indent="0">
              <a:buNone/>
            </a:pPr>
            <a:r>
              <a:rPr lang="en-US" altLang="en-US" b="1" dirty="0">
                <a:solidFill>
                  <a:srgbClr val="C00000"/>
                </a:solidFill>
                <a:latin typeface="+mj-lt"/>
              </a:rPr>
              <a:t>The Lord’s Three Part Work</a:t>
            </a:r>
            <a:endParaRPr lang="en-US" altLang="en-US" sz="2400" b="1" i="1" dirty="0">
              <a:solidFill>
                <a:srgbClr val="C00000"/>
              </a:solidFill>
              <a:latin typeface="+mj-lt"/>
            </a:endParaRPr>
          </a:p>
        </p:txBody>
      </p:sp>
      <p:grpSp>
        <p:nvGrpSpPr>
          <p:cNvPr id="2" name="Diagram 13"/>
          <p:cNvGrpSpPr>
            <a:grpSpLocks/>
          </p:cNvGrpSpPr>
          <p:nvPr/>
        </p:nvGrpSpPr>
        <p:grpSpPr bwMode="auto">
          <a:xfrm>
            <a:off x="2667000" y="2613025"/>
            <a:ext cx="5410200" cy="4092575"/>
            <a:chOff x="1584" y="1632"/>
            <a:chExt cx="3792" cy="2868"/>
          </a:xfrm>
        </p:grpSpPr>
        <p:graphicFrame>
          <p:nvGraphicFramePr>
            <p:cNvPr id="4" name="Diagram 3"/>
            <p:cNvGraphicFramePr/>
            <p:nvPr>
              <p:extLst>
                <p:ext uri="{D42A27DB-BD31-4B8C-83A1-F6EECF244321}">
                  <p14:modId xmlns:p14="http://schemas.microsoft.com/office/powerpoint/2010/main" val="3909758375"/>
                </p:ext>
              </p:extLst>
            </p:nvPr>
          </p:nvGraphicFramePr>
          <p:xfrm>
            <a:off x="1584" y="1632"/>
            <a:ext cx="3792" cy="28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 Box 37"/>
            <p:cNvSpPr txBox="1">
              <a:spLocks noChangeArrowheads="1"/>
            </p:cNvSpPr>
            <p:nvPr/>
          </p:nvSpPr>
          <p:spPr bwMode="auto">
            <a:xfrm>
              <a:off x="2908" y="2860"/>
              <a:ext cx="1304" cy="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381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600" b="0" i="0" u="none" strike="noStrike" cap="none" normalizeH="0" baseline="0" dirty="0" smtClean="0">
                  <a:ln>
                    <a:noFill/>
                  </a:ln>
                  <a:solidFill>
                    <a:schemeClr val="tx1"/>
                  </a:solidFill>
                  <a:effectLst/>
                  <a:latin typeface="Arial Black" pitchFamily="34" charset="0"/>
                </a:rPr>
                <a:t>JESUS</a:t>
              </a:r>
            </a:p>
          </p:txBody>
        </p:sp>
      </p:grpSp>
      <p:sp>
        <p:nvSpPr>
          <p:cNvPr id="21542" name="Text Box 38"/>
          <p:cNvSpPr txBox="1">
            <a:spLocks noChangeArrowheads="1"/>
          </p:cNvSpPr>
          <p:nvPr/>
        </p:nvSpPr>
        <p:spPr bwMode="auto">
          <a:xfrm>
            <a:off x="0" y="2743200"/>
            <a:ext cx="3200400" cy="1349375"/>
          </a:xfrm>
          <a:prstGeom prst="rect">
            <a:avLst/>
          </a:prstGeom>
          <a:solidFill>
            <a:srgbClr val="FFFFFF"/>
          </a:solidFill>
          <a:ln w="38100">
            <a:solidFill>
              <a:schemeClr val="tx1"/>
            </a:solidFill>
            <a:miter lim="800000"/>
            <a:headEnd/>
            <a:tailEnd/>
          </a:ln>
          <a:effectLst>
            <a:outerShdw dist="107763" dir="13500000" algn="ctr" rotWithShape="0">
              <a:schemeClr val="bg2">
                <a:alpha val="50000"/>
              </a:schemeClr>
            </a:outerShdw>
          </a:effectLst>
        </p:spPr>
        <p:txBody>
          <a:bodyPr>
            <a:spAutoFit/>
          </a:bodyPr>
          <a:lstStyle/>
          <a:p>
            <a:pPr algn="ctr">
              <a:spcBef>
                <a:spcPct val="50000"/>
              </a:spcBef>
            </a:pPr>
            <a:r>
              <a:rPr lang="en-US" altLang="en-US" sz="2000" b="1"/>
              <a:t>faithful witness/faithfully declared that he had seen God and was God (Jn. 1:18)</a:t>
            </a:r>
          </a:p>
        </p:txBody>
      </p:sp>
      <p:sp>
        <p:nvSpPr>
          <p:cNvPr id="21543" name="Text Box 39"/>
          <p:cNvSpPr txBox="1">
            <a:spLocks noChangeArrowheads="1"/>
          </p:cNvSpPr>
          <p:nvPr/>
        </p:nvSpPr>
        <p:spPr bwMode="auto">
          <a:xfrm>
            <a:off x="0" y="5508625"/>
            <a:ext cx="3352800" cy="1349375"/>
          </a:xfrm>
          <a:prstGeom prst="rect">
            <a:avLst/>
          </a:prstGeom>
          <a:solidFill>
            <a:srgbClr val="FFFFFF"/>
          </a:solidFill>
          <a:ln w="38100">
            <a:solidFill>
              <a:schemeClr val="tx1"/>
            </a:solidFill>
            <a:miter lim="800000"/>
            <a:headEnd/>
            <a:tailEnd/>
          </a:ln>
          <a:effectLst>
            <a:outerShdw dist="107763" dir="13500000" algn="ctr" rotWithShape="0">
              <a:schemeClr val="bg2">
                <a:alpha val="50000"/>
              </a:schemeClr>
            </a:outerShdw>
          </a:effectLst>
        </p:spPr>
        <p:txBody>
          <a:bodyPr>
            <a:spAutoFit/>
          </a:bodyPr>
          <a:lstStyle/>
          <a:p>
            <a:pPr algn="ctr">
              <a:spcBef>
                <a:spcPct val="50000"/>
              </a:spcBef>
            </a:pPr>
            <a:r>
              <a:rPr lang="en-US" altLang="en-US" sz="2000" b="1" dirty="0"/>
              <a:t>“firstborn from the dead” gives him preeminence and was critical in his </a:t>
            </a:r>
            <a:r>
              <a:rPr lang="en-US" altLang="en-US" sz="2000" b="1" dirty="0" smtClean="0"/>
              <a:t>priesthood </a:t>
            </a:r>
            <a:r>
              <a:rPr lang="en-US" altLang="en-US" sz="2000" b="1" dirty="0"/>
              <a:t>(Heb. 9:23-28)</a:t>
            </a:r>
          </a:p>
        </p:txBody>
      </p:sp>
      <p:sp>
        <p:nvSpPr>
          <p:cNvPr id="21544" name="Text Box 40"/>
          <p:cNvSpPr txBox="1">
            <a:spLocks noChangeArrowheads="1"/>
          </p:cNvSpPr>
          <p:nvPr/>
        </p:nvSpPr>
        <p:spPr bwMode="auto">
          <a:xfrm>
            <a:off x="7467600" y="2667000"/>
            <a:ext cx="1676400" cy="1349375"/>
          </a:xfrm>
          <a:prstGeom prst="rect">
            <a:avLst/>
          </a:prstGeom>
          <a:solidFill>
            <a:srgbClr val="FFFFFF"/>
          </a:solidFill>
          <a:ln w="38100">
            <a:solidFill>
              <a:schemeClr val="tx1"/>
            </a:solidFill>
            <a:miter lim="800000"/>
            <a:headEnd/>
            <a:tailEnd/>
          </a:ln>
          <a:effectLst>
            <a:outerShdw dist="107763" dir="13500000" algn="ctr" rotWithShape="0">
              <a:schemeClr val="bg2">
                <a:alpha val="50000"/>
              </a:schemeClr>
            </a:outerShdw>
          </a:effectLst>
        </p:spPr>
        <p:txBody>
          <a:bodyPr>
            <a:spAutoFit/>
          </a:bodyPr>
          <a:lstStyle/>
          <a:p>
            <a:pPr algn="ctr">
              <a:spcBef>
                <a:spcPct val="50000"/>
              </a:spcBef>
            </a:pPr>
            <a:r>
              <a:rPr lang="en-US" altLang="en-US" sz="2000" b="1"/>
              <a:t>“ruler over the kings” (Ps. 89:27; Rev. 19:16)</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1507">
                                            <p:txEl>
                                              <p:pRg st="0" end="0"/>
                                            </p:txEl>
                                          </p:spTgt>
                                        </p:tgtEl>
                                        <p:attrNameLst>
                                          <p:attrName>style.visibility</p:attrName>
                                        </p:attrNameLst>
                                      </p:cBhvr>
                                      <p:to>
                                        <p:strVal val="visible"/>
                                      </p:to>
                                    </p:set>
                                    <p:animEffect transition="in" filter="circle(in)">
                                      <p:cBhvr>
                                        <p:cTn id="7" dur="2000"/>
                                        <p:tgtEl>
                                          <p:spTgt spid="215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5"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style.rotation</p:attrName>
                                        </p:attrNameLst>
                                      </p:cBhvr>
                                      <p:tavLst>
                                        <p:tav tm="0">
                                          <p:val>
                                            <p:fltVal val="720"/>
                                          </p:val>
                                        </p:tav>
                                        <p:tav tm="100000">
                                          <p:val>
                                            <p:fltVal val="0"/>
                                          </p:val>
                                        </p:tav>
                                      </p:tavLst>
                                    </p:anim>
                                    <p:anim calcmode="lin" valueType="num">
                                      <p:cBhvr>
                                        <p:cTn id="14" dur="2000" fill="hold"/>
                                        <p:tgtEl>
                                          <p:spTgt spid="4"/>
                                        </p:tgtEl>
                                        <p:attrNameLst>
                                          <p:attrName>ppt_h</p:attrName>
                                        </p:attrNameLst>
                                      </p:cBhvr>
                                      <p:tavLst>
                                        <p:tav tm="0">
                                          <p:val>
                                            <p:fltVal val="0"/>
                                          </p:val>
                                        </p:tav>
                                        <p:tav tm="100000">
                                          <p:val>
                                            <p:strVal val="#ppt_h"/>
                                          </p:val>
                                        </p:tav>
                                      </p:tavLst>
                                    </p:anim>
                                    <p:anim calcmode="lin" valueType="num">
                                      <p:cBhvr>
                                        <p:cTn id="15" dur="2000" fill="hold"/>
                                        <p:tgtEl>
                                          <p:spTgt spid="4"/>
                                        </p:tgtEl>
                                        <p:attrNameLst>
                                          <p:attrName>ppt_w</p:attrName>
                                        </p:attrNameLst>
                                      </p:cBhvr>
                                      <p:tavLst>
                                        <p:tav tm="0">
                                          <p:val>
                                            <p:fltVal val="0"/>
                                          </p:val>
                                        </p:tav>
                                        <p:tav tm="100000">
                                          <p:val>
                                            <p:strVal val="#ppt_w"/>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23" presetClass="entr" presetSubtype="16" fill="hold" grpId="0" nodeType="clickEffect">
                                  <p:stCondLst>
                                    <p:cond delay="0"/>
                                  </p:stCondLst>
                                  <p:childTnLst>
                                    <p:set>
                                      <p:cBhvr>
                                        <p:cTn id="19" dur="1" fill="hold">
                                          <p:stCondLst>
                                            <p:cond delay="0"/>
                                          </p:stCondLst>
                                        </p:cTn>
                                        <p:tgtEl>
                                          <p:spTgt spid="21542"/>
                                        </p:tgtEl>
                                        <p:attrNameLst>
                                          <p:attrName>style.visibility</p:attrName>
                                        </p:attrNameLst>
                                      </p:cBhvr>
                                      <p:to>
                                        <p:strVal val="visible"/>
                                      </p:to>
                                    </p:set>
                                    <p:anim calcmode="lin" valueType="num">
                                      <p:cBhvr>
                                        <p:cTn id="20" dur="500" fill="hold"/>
                                        <p:tgtEl>
                                          <p:spTgt spid="21542"/>
                                        </p:tgtEl>
                                        <p:attrNameLst>
                                          <p:attrName>ppt_w</p:attrName>
                                        </p:attrNameLst>
                                      </p:cBhvr>
                                      <p:tavLst>
                                        <p:tav tm="0">
                                          <p:val>
                                            <p:fltVal val="0"/>
                                          </p:val>
                                        </p:tav>
                                        <p:tav tm="100000">
                                          <p:val>
                                            <p:strVal val="#ppt_w"/>
                                          </p:val>
                                        </p:tav>
                                      </p:tavLst>
                                    </p:anim>
                                    <p:anim calcmode="lin" valueType="num">
                                      <p:cBhvr>
                                        <p:cTn id="21" dur="500" fill="hold"/>
                                        <p:tgtEl>
                                          <p:spTgt spid="21542"/>
                                        </p:tgtEl>
                                        <p:attrNameLst>
                                          <p:attrName>ppt_h</p:attrName>
                                        </p:attrNameLst>
                                      </p:cBhvr>
                                      <p:tavLst>
                                        <p:tav tm="0">
                                          <p:val>
                                            <p:fltVal val="0"/>
                                          </p:val>
                                        </p:tav>
                                        <p:tav tm="100000">
                                          <p:val>
                                            <p:strVal val="#ppt_h"/>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3" presetClass="entr" presetSubtype="16" fill="hold" grpId="0" nodeType="clickEffect">
                                  <p:stCondLst>
                                    <p:cond delay="0"/>
                                  </p:stCondLst>
                                  <p:childTnLst>
                                    <p:set>
                                      <p:cBhvr>
                                        <p:cTn id="25" dur="1" fill="hold">
                                          <p:stCondLst>
                                            <p:cond delay="0"/>
                                          </p:stCondLst>
                                        </p:cTn>
                                        <p:tgtEl>
                                          <p:spTgt spid="21543"/>
                                        </p:tgtEl>
                                        <p:attrNameLst>
                                          <p:attrName>style.visibility</p:attrName>
                                        </p:attrNameLst>
                                      </p:cBhvr>
                                      <p:to>
                                        <p:strVal val="visible"/>
                                      </p:to>
                                    </p:set>
                                    <p:anim calcmode="lin" valueType="num">
                                      <p:cBhvr>
                                        <p:cTn id="26" dur="500" fill="hold"/>
                                        <p:tgtEl>
                                          <p:spTgt spid="21543"/>
                                        </p:tgtEl>
                                        <p:attrNameLst>
                                          <p:attrName>ppt_w</p:attrName>
                                        </p:attrNameLst>
                                      </p:cBhvr>
                                      <p:tavLst>
                                        <p:tav tm="0">
                                          <p:val>
                                            <p:fltVal val="0"/>
                                          </p:val>
                                        </p:tav>
                                        <p:tav tm="100000">
                                          <p:val>
                                            <p:strVal val="#ppt_w"/>
                                          </p:val>
                                        </p:tav>
                                      </p:tavLst>
                                    </p:anim>
                                    <p:anim calcmode="lin" valueType="num">
                                      <p:cBhvr>
                                        <p:cTn id="27" dur="500" fill="hold"/>
                                        <p:tgtEl>
                                          <p:spTgt spid="21543"/>
                                        </p:tgtEl>
                                        <p:attrNameLst>
                                          <p:attrName>ppt_h</p:attrName>
                                        </p:attrNameLst>
                                      </p:cBhvr>
                                      <p:tavLst>
                                        <p:tav tm="0">
                                          <p:val>
                                            <p:fltVal val="0"/>
                                          </p:val>
                                        </p:tav>
                                        <p:tav tm="100000">
                                          <p:val>
                                            <p:strVal val="#ppt_h"/>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3" presetClass="entr" presetSubtype="16" fill="hold" grpId="0" nodeType="clickEffect">
                                  <p:stCondLst>
                                    <p:cond delay="0"/>
                                  </p:stCondLst>
                                  <p:childTnLst>
                                    <p:set>
                                      <p:cBhvr>
                                        <p:cTn id="31" dur="1" fill="hold">
                                          <p:stCondLst>
                                            <p:cond delay="0"/>
                                          </p:stCondLst>
                                        </p:cTn>
                                        <p:tgtEl>
                                          <p:spTgt spid="21544"/>
                                        </p:tgtEl>
                                        <p:attrNameLst>
                                          <p:attrName>style.visibility</p:attrName>
                                        </p:attrNameLst>
                                      </p:cBhvr>
                                      <p:to>
                                        <p:strVal val="visible"/>
                                      </p:to>
                                    </p:set>
                                    <p:anim calcmode="lin" valueType="num">
                                      <p:cBhvr>
                                        <p:cTn id="32" dur="500" fill="hold"/>
                                        <p:tgtEl>
                                          <p:spTgt spid="21544"/>
                                        </p:tgtEl>
                                        <p:attrNameLst>
                                          <p:attrName>ppt_w</p:attrName>
                                        </p:attrNameLst>
                                      </p:cBhvr>
                                      <p:tavLst>
                                        <p:tav tm="0">
                                          <p:val>
                                            <p:fltVal val="0"/>
                                          </p:val>
                                        </p:tav>
                                        <p:tav tm="100000">
                                          <p:val>
                                            <p:strVal val="#ppt_w"/>
                                          </p:val>
                                        </p:tav>
                                      </p:tavLst>
                                    </p:anim>
                                    <p:anim calcmode="lin" valueType="num">
                                      <p:cBhvr>
                                        <p:cTn id="33" dur="500" fill="hold"/>
                                        <p:tgtEl>
                                          <p:spTgt spid="2154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p:bldGraphic spid="4" grpId="0">
        <p:bldAsOne/>
      </p:bldGraphic>
      <p:bldP spid="21542" grpId="0" animBg="1"/>
      <p:bldP spid="21543" grpId="0" animBg="1"/>
      <p:bldP spid="2154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altLang="en-US" sz="3600"/>
              <a:t>Verse 5</a:t>
            </a:r>
            <a:br>
              <a:rPr lang="en-US" altLang="en-US" sz="3600"/>
            </a:br>
            <a:r>
              <a:rPr lang="en-US" altLang="en-US" sz="2400">
                <a:latin typeface="Arial" pitchFamily="34" charset="0"/>
              </a:rPr>
              <a:t>“and from Jesus Christ, the faithful witness, the firstborn from the dead, and the ruler over the kings of the earth. </a:t>
            </a:r>
            <a:r>
              <a:rPr lang="en-US" altLang="en-US" sz="2400">
                <a:solidFill>
                  <a:schemeClr val="tx1"/>
                </a:solidFill>
                <a:latin typeface="Arial" pitchFamily="34" charset="0"/>
              </a:rPr>
              <a:t>To Him who loved us and washed us from our sins in His own blood”</a:t>
            </a:r>
          </a:p>
        </p:txBody>
      </p:sp>
      <p:sp>
        <p:nvSpPr>
          <p:cNvPr id="24579" name="Rectangle 3"/>
          <p:cNvSpPr>
            <a:spLocks noGrp="1" noChangeArrowheads="1"/>
          </p:cNvSpPr>
          <p:nvPr>
            <p:ph type="body" idx="1"/>
          </p:nvPr>
        </p:nvSpPr>
        <p:spPr>
          <a:xfrm>
            <a:off x="2133600" y="1981200"/>
            <a:ext cx="7010400" cy="4876800"/>
          </a:xfrm>
          <a:noFill/>
          <a:ln/>
        </p:spPr>
        <p:txBody>
          <a:bodyPr/>
          <a:lstStyle/>
          <a:p>
            <a:pPr marL="0" indent="0">
              <a:buNone/>
            </a:pPr>
            <a:r>
              <a:rPr lang="en-US" altLang="en-US" b="1" i="1" dirty="0" err="1">
                <a:solidFill>
                  <a:srgbClr val="C00000"/>
                </a:solidFill>
              </a:rPr>
              <a:t>Premillennialists</a:t>
            </a:r>
            <a:r>
              <a:rPr lang="en-US" altLang="en-US" b="1" i="1" dirty="0">
                <a:solidFill>
                  <a:srgbClr val="C00000"/>
                </a:solidFill>
              </a:rPr>
              <a:t> miss the point </a:t>
            </a:r>
            <a:r>
              <a:rPr lang="en-US" altLang="en-US" b="1" i="1" dirty="0" smtClean="0">
                <a:solidFill>
                  <a:srgbClr val="C00000"/>
                </a:solidFill>
              </a:rPr>
              <a:t>on the </a:t>
            </a:r>
            <a:r>
              <a:rPr lang="en-US" altLang="en-US" b="1" i="1" dirty="0">
                <a:solidFill>
                  <a:srgbClr val="C00000"/>
                </a:solidFill>
              </a:rPr>
              <a:t>rejection of Christ!</a:t>
            </a:r>
          </a:p>
          <a:p>
            <a:pPr lvl="1"/>
            <a:r>
              <a:rPr lang="en-US" altLang="en-US" i="1" dirty="0"/>
              <a:t>Jesus’ rejection and death </a:t>
            </a:r>
            <a:r>
              <a:rPr lang="en-US" altLang="en-US" i="1" dirty="0" smtClean="0"/>
              <a:t>to secure the remission </a:t>
            </a:r>
            <a:r>
              <a:rPr lang="en-US" altLang="en-US" i="1" dirty="0"/>
              <a:t>of sins!</a:t>
            </a:r>
          </a:p>
          <a:p>
            <a:pPr lvl="1"/>
            <a:r>
              <a:rPr lang="en-US" altLang="en-US" i="1" dirty="0"/>
              <a:t>F</a:t>
            </a:r>
            <a:r>
              <a:rPr lang="en-US" altLang="en-US" i="1" dirty="0" smtClean="0"/>
              <a:t>oreknown—His </a:t>
            </a:r>
            <a:r>
              <a:rPr lang="en-US" altLang="en-US" i="1" dirty="0"/>
              <a:t>kingdom is preceded by rejection </a:t>
            </a:r>
            <a:r>
              <a:rPr lang="en-US" altLang="en-US" sz="2400" b="1" i="1" dirty="0"/>
              <a:t>(cf. Lk. 17:20-25; Rev. 13:8)</a:t>
            </a:r>
            <a:endParaRPr lang="en-US" altLang="en-US" b="1" i="1" dirty="0"/>
          </a:p>
          <a:p>
            <a:pPr lvl="1"/>
            <a:r>
              <a:rPr lang="en-US" altLang="en-US" i="1" dirty="0"/>
              <a:t>H</a:t>
            </a:r>
            <a:r>
              <a:rPr lang="en-US" altLang="en-US" i="1" dirty="0" smtClean="0"/>
              <a:t>ad </a:t>
            </a:r>
            <a:r>
              <a:rPr lang="en-US" altLang="en-US" i="1" dirty="0"/>
              <a:t>the power to not </a:t>
            </a:r>
            <a:r>
              <a:rPr lang="en-US" altLang="en-US" i="1" dirty="0" smtClean="0"/>
              <a:t>die </a:t>
            </a:r>
            <a:r>
              <a:rPr lang="en-US" altLang="en-US" sz="2400" b="1" i="1" dirty="0" smtClean="0"/>
              <a:t>(Jn</a:t>
            </a:r>
            <a:r>
              <a:rPr lang="en-US" altLang="en-US" sz="2400" b="1" i="1" dirty="0"/>
              <a:t>. 10:17, </a:t>
            </a:r>
            <a:r>
              <a:rPr lang="en-US" altLang="en-US" sz="2400" b="1" i="1" dirty="0" smtClean="0"/>
              <a:t>18)</a:t>
            </a:r>
          </a:p>
          <a:p>
            <a:pPr lvl="2"/>
            <a:r>
              <a:rPr lang="en-US" altLang="en-US" sz="2000" i="1" dirty="0" smtClean="0">
                <a:solidFill>
                  <a:srgbClr val="C00000"/>
                </a:solidFill>
                <a:latin typeface="Bloody" pitchFamily="2" charset="0"/>
              </a:rPr>
              <a:t>A willful sacrifice to become our high priest</a:t>
            </a:r>
            <a:endParaRPr lang="en-US" altLang="en-US" sz="2000" i="1" dirty="0">
              <a:solidFill>
                <a:srgbClr val="C00000"/>
              </a:solidFill>
              <a:latin typeface="Bloody" pitchFamily="2"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entr" presetSubtype="0" fill="hold" grpId="0" nodeType="after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45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45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4579">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45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en-US" sz="3600" dirty="0"/>
              <a:t>Verse 5</a:t>
            </a:r>
            <a:br>
              <a:rPr lang="en-US" altLang="en-US" sz="3600" dirty="0"/>
            </a:br>
            <a:r>
              <a:rPr lang="en-US" altLang="en-US" sz="2400" dirty="0">
                <a:latin typeface="Arial" pitchFamily="34" charset="0"/>
              </a:rPr>
              <a:t>“and from Jesus Christ, the faithful witness, the firstborn from the dead, and the ruler over the kings of the earth. </a:t>
            </a:r>
            <a:r>
              <a:rPr lang="en-US" altLang="en-US" sz="2400" dirty="0">
                <a:solidFill>
                  <a:srgbClr val="C00000"/>
                </a:solidFill>
                <a:latin typeface="Arial" pitchFamily="34" charset="0"/>
              </a:rPr>
              <a:t>To Him who loved us and washed us from our sins in His own blood”</a:t>
            </a:r>
          </a:p>
        </p:txBody>
      </p:sp>
      <p:sp>
        <p:nvSpPr>
          <p:cNvPr id="26627" name="Rectangle 3"/>
          <p:cNvSpPr>
            <a:spLocks noGrp="1" noChangeArrowheads="1"/>
          </p:cNvSpPr>
          <p:nvPr>
            <p:ph type="body" idx="1"/>
          </p:nvPr>
        </p:nvSpPr>
        <p:spPr>
          <a:xfrm>
            <a:off x="2133600" y="1981200"/>
            <a:ext cx="7010400" cy="4876800"/>
          </a:xfrm>
          <a:noFill/>
          <a:ln/>
        </p:spPr>
        <p:txBody>
          <a:bodyPr/>
          <a:lstStyle/>
          <a:p>
            <a:pPr marL="0" indent="0">
              <a:buNone/>
            </a:pPr>
            <a:r>
              <a:rPr lang="en-US" altLang="en-US" sz="3600" dirty="0">
                <a:solidFill>
                  <a:srgbClr val="C00000"/>
                </a:solidFill>
                <a:effectLst>
                  <a:outerShdw blurRad="38100" dist="38100" dir="2700000" algn="tl">
                    <a:srgbClr val="000000">
                      <a:alpha val="43137"/>
                    </a:srgbClr>
                  </a:outerShdw>
                </a:effectLst>
                <a:latin typeface="+mj-lt"/>
              </a:rPr>
              <a:t>“</a:t>
            </a:r>
            <a:r>
              <a:rPr lang="en-US" altLang="en-US" sz="3600" dirty="0" smtClean="0">
                <a:solidFill>
                  <a:srgbClr val="C00000"/>
                </a:solidFill>
                <a:effectLst>
                  <a:outerShdw blurRad="38100" dist="38100" dir="2700000" algn="tl">
                    <a:srgbClr val="000000">
                      <a:alpha val="43137"/>
                    </a:srgbClr>
                  </a:outerShdw>
                </a:effectLst>
                <a:latin typeface="+mj-lt"/>
              </a:rPr>
              <a:t>Loved” </a:t>
            </a:r>
            <a:r>
              <a:rPr lang="en-US" altLang="en-US" sz="3600" dirty="0">
                <a:solidFill>
                  <a:srgbClr val="C00000"/>
                </a:solidFill>
                <a:effectLst>
                  <a:outerShdw blurRad="38100" dist="38100" dir="2700000" algn="tl">
                    <a:srgbClr val="000000">
                      <a:alpha val="43137"/>
                    </a:srgbClr>
                  </a:outerShdw>
                </a:effectLst>
                <a:latin typeface="+mj-lt"/>
              </a:rPr>
              <a:t>and “</a:t>
            </a:r>
            <a:r>
              <a:rPr lang="en-US" altLang="en-US" sz="3600" dirty="0" smtClean="0">
                <a:solidFill>
                  <a:srgbClr val="C00000"/>
                </a:solidFill>
                <a:effectLst>
                  <a:outerShdw blurRad="38100" dist="38100" dir="2700000" algn="tl">
                    <a:srgbClr val="000000">
                      <a:alpha val="43137"/>
                    </a:srgbClr>
                  </a:outerShdw>
                </a:effectLst>
                <a:latin typeface="+mj-lt"/>
              </a:rPr>
              <a:t>Washed” is </a:t>
            </a:r>
            <a:br>
              <a:rPr lang="en-US" altLang="en-US" sz="3600" dirty="0" smtClean="0">
                <a:solidFill>
                  <a:srgbClr val="C00000"/>
                </a:solidFill>
                <a:effectLst>
                  <a:outerShdw blurRad="38100" dist="38100" dir="2700000" algn="tl">
                    <a:srgbClr val="000000">
                      <a:alpha val="43137"/>
                    </a:srgbClr>
                  </a:outerShdw>
                </a:effectLst>
                <a:latin typeface="+mj-lt"/>
              </a:rPr>
            </a:br>
            <a:r>
              <a:rPr lang="en-US" altLang="en-US" sz="3600" dirty="0" smtClean="0">
                <a:solidFill>
                  <a:srgbClr val="C00000"/>
                </a:solidFill>
                <a:effectLst>
                  <a:outerShdw blurRad="38100" dist="38100" dir="2700000" algn="tl">
                    <a:srgbClr val="000000">
                      <a:alpha val="43137"/>
                    </a:srgbClr>
                  </a:outerShdw>
                </a:effectLst>
                <a:latin typeface="Bloody" pitchFamily="2" charset="0"/>
              </a:rPr>
              <a:t>“In His </a:t>
            </a:r>
            <a:r>
              <a:rPr lang="en-US" altLang="en-US" sz="3600" dirty="0">
                <a:solidFill>
                  <a:srgbClr val="C00000"/>
                </a:solidFill>
                <a:effectLst>
                  <a:outerShdw blurRad="38100" dist="38100" dir="2700000" algn="tl">
                    <a:srgbClr val="000000">
                      <a:alpha val="43137"/>
                    </a:srgbClr>
                  </a:outerShdw>
                </a:effectLst>
                <a:latin typeface="Bloody" pitchFamily="2" charset="0"/>
              </a:rPr>
              <a:t>own blood”</a:t>
            </a:r>
          </a:p>
          <a:p>
            <a:pPr>
              <a:buFont typeface="Wingdings" panose="05000000000000000000" pitchFamily="2" charset="2"/>
              <a:buChar char="ü"/>
            </a:pPr>
            <a:r>
              <a:rPr lang="en-US" altLang="en-US" dirty="0"/>
              <a:t>if no </a:t>
            </a:r>
            <a:r>
              <a:rPr lang="en-US" altLang="en-US" dirty="0">
                <a:solidFill>
                  <a:srgbClr val="C00000"/>
                </a:solidFill>
                <a:latin typeface="Bloody" pitchFamily="2" charset="0"/>
              </a:rPr>
              <a:t>blood</a:t>
            </a:r>
            <a:r>
              <a:rPr lang="en-US" altLang="en-US" dirty="0"/>
              <a:t>, no washing!</a:t>
            </a:r>
          </a:p>
          <a:p>
            <a:pPr>
              <a:buFont typeface="Wingdings" panose="05000000000000000000" pitchFamily="2" charset="2"/>
              <a:buChar char="ü"/>
            </a:pPr>
            <a:r>
              <a:rPr lang="en-US" altLang="en-US" dirty="0"/>
              <a:t>the </a:t>
            </a:r>
            <a:r>
              <a:rPr lang="en-US" altLang="en-US" dirty="0">
                <a:solidFill>
                  <a:srgbClr val="C00000"/>
                </a:solidFill>
                <a:latin typeface="Bloody" pitchFamily="2" charset="0"/>
              </a:rPr>
              <a:t>blood</a:t>
            </a:r>
            <a:r>
              <a:rPr lang="en-US" altLang="en-US" dirty="0"/>
              <a:t> of Christ washes the </a:t>
            </a:r>
            <a:r>
              <a:rPr lang="en-US" altLang="en-US" dirty="0" smtClean="0"/>
              <a:t>sinner’s </a:t>
            </a:r>
            <a:r>
              <a:rPr lang="en-US" altLang="en-US" dirty="0"/>
              <a:t>soul </a:t>
            </a:r>
            <a:r>
              <a:rPr lang="en-US" altLang="en-US" dirty="0">
                <a:latin typeface="+mj-lt"/>
              </a:rPr>
              <a:t>in baptism</a:t>
            </a:r>
          </a:p>
          <a:p>
            <a:pPr lvl="1"/>
            <a:r>
              <a:rPr lang="en-US" altLang="en-US" i="1" dirty="0"/>
              <a:t>“And now why are you waiting? Arise and be baptized, and wash away your sins, calling on the name of the Lord”</a:t>
            </a:r>
            <a:r>
              <a:rPr lang="en-US" altLang="en-US" dirty="0"/>
              <a:t> (cf. Acts 2:38; Rom. 6:3-4). </a:t>
            </a:r>
          </a:p>
          <a:p>
            <a:endParaRPr lang="en-US" altLang="en-US" dirty="0"/>
          </a:p>
        </p:txBody>
      </p:sp>
      <p:sp>
        <p:nvSpPr>
          <p:cNvPr id="26628" name="Line 4"/>
          <p:cNvSpPr>
            <a:spLocks noChangeShapeType="1"/>
          </p:cNvSpPr>
          <p:nvPr/>
        </p:nvSpPr>
        <p:spPr bwMode="auto">
          <a:xfrm>
            <a:off x="6400800" y="5715000"/>
            <a:ext cx="8382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29" name="Line 5"/>
          <p:cNvSpPr>
            <a:spLocks noChangeShapeType="1"/>
          </p:cNvSpPr>
          <p:nvPr/>
        </p:nvSpPr>
        <p:spPr bwMode="auto">
          <a:xfrm>
            <a:off x="2819400" y="1676400"/>
            <a:ext cx="990600" cy="0"/>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66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66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66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6627">
                                            <p:txEl>
                                              <p:pRg st="3" end="3"/>
                                            </p:txEl>
                                          </p:spTgt>
                                        </p:tgtEl>
                                        <p:attrNameLst>
                                          <p:attrName>style.visibility</p:attrName>
                                        </p:attrNameLst>
                                      </p:cBhvr>
                                      <p:to>
                                        <p:strVal val="visible"/>
                                      </p:to>
                                    </p:set>
                                  </p:childTnLst>
                                </p:cTn>
                              </p:par>
                            </p:childTnLst>
                          </p:cTn>
                        </p:par>
                        <p:par>
                          <p:cTn id="19" fill="hold" nodeType="afterGroup">
                            <p:stCondLst>
                              <p:cond delay="0"/>
                            </p:stCondLst>
                            <p:childTnLst>
                              <p:par>
                                <p:cTn id="20" presetID="23" presetClass="entr" presetSubtype="32" fill="hold" grpId="0" nodeType="afterEffect">
                                  <p:stCondLst>
                                    <p:cond delay="0"/>
                                  </p:stCondLst>
                                  <p:childTnLst>
                                    <p:set>
                                      <p:cBhvr>
                                        <p:cTn id="21" dur="1" fill="hold">
                                          <p:stCondLst>
                                            <p:cond delay="0"/>
                                          </p:stCondLst>
                                        </p:cTn>
                                        <p:tgtEl>
                                          <p:spTgt spid="26628"/>
                                        </p:tgtEl>
                                        <p:attrNameLst>
                                          <p:attrName>style.visibility</p:attrName>
                                        </p:attrNameLst>
                                      </p:cBhvr>
                                      <p:to>
                                        <p:strVal val="visible"/>
                                      </p:to>
                                    </p:set>
                                    <p:anim calcmode="lin" valueType="num">
                                      <p:cBhvr>
                                        <p:cTn id="22" dur="500" fill="hold"/>
                                        <p:tgtEl>
                                          <p:spTgt spid="26628"/>
                                        </p:tgtEl>
                                        <p:attrNameLst>
                                          <p:attrName>ppt_w</p:attrName>
                                        </p:attrNameLst>
                                      </p:cBhvr>
                                      <p:tavLst>
                                        <p:tav tm="0">
                                          <p:val>
                                            <p:strVal val="4*#ppt_w"/>
                                          </p:val>
                                        </p:tav>
                                        <p:tav tm="100000">
                                          <p:val>
                                            <p:strVal val="#ppt_w"/>
                                          </p:val>
                                        </p:tav>
                                      </p:tavLst>
                                    </p:anim>
                                    <p:anim calcmode="lin" valueType="num">
                                      <p:cBhvr>
                                        <p:cTn id="23" dur="500" fill="hold"/>
                                        <p:tgtEl>
                                          <p:spTgt spid="26628"/>
                                        </p:tgtEl>
                                        <p:attrNameLst>
                                          <p:attrName>ppt_h</p:attrName>
                                        </p:attrNameLst>
                                      </p:cBhvr>
                                      <p:tavLst>
                                        <p:tav tm="0">
                                          <p:val>
                                            <p:strVal val="4*#ppt_h"/>
                                          </p:val>
                                        </p:tav>
                                        <p:tav tm="100000">
                                          <p:val>
                                            <p:strVal val="#ppt_h"/>
                                          </p:val>
                                        </p:tav>
                                      </p:tavLst>
                                    </p:anim>
                                  </p:childTnLst>
                                </p:cTn>
                              </p:par>
                            </p:childTnLst>
                          </p:cTn>
                        </p:par>
                        <p:par>
                          <p:cTn id="24" fill="hold" nodeType="afterGroup">
                            <p:stCondLst>
                              <p:cond delay="500"/>
                            </p:stCondLst>
                            <p:childTnLst>
                              <p:par>
                                <p:cTn id="25" presetID="23" presetClass="entr" presetSubtype="32" fill="hold" grpId="0" nodeType="afterEffect">
                                  <p:stCondLst>
                                    <p:cond delay="0"/>
                                  </p:stCondLst>
                                  <p:childTnLst>
                                    <p:set>
                                      <p:cBhvr>
                                        <p:cTn id="26" dur="1" fill="hold">
                                          <p:stCondLst>
                                            <p:cond delay="0"/>
                                          </p:stCondLst>
                                        </p:cTn>
                                        <p:tgtEl>
                                          <p:spTgt spid="26629"/>
                                        </p:tgtEl>
                                        <p:attrNameLst>
                                          <p:attrName>style.visibility</p:attrName>
                                        </p:attrNameLst>
                                      </p:cBhvr>
                                      <p:to>
                                        <p:strVal val="visible"/>
                                      </p:to>
                                    </p:set>
                                    <p:anim calcmode="lin" valueType="num">
                                      <p:cBhvr>
                                        <p:cTn id="27" dur="500" fill="hold"/>
                                        <p:tgtEl>
                                          <p:spTgt spid="26629"/>
                                        </p:tgtEl>
                                        <p:attrNameLst>
                                          <p:attrName>ppt_w</p:attrName>
                                        </p:attrNameLst>
                                      </p:cBhvr>
                                      <p:tavLst>
                                        <p:tav tm="0">
                                          <p:val>
                                            <p:strVal val="4*#ppt_w"/>
                                          </p:val>
                                        </p:tav>
                                        <p:tav tm="100000">
                                          <p:val>
                                            <p:strVal val="#ppt_w"/>
                                          </p:val>
                                        </p:tav>
                                      </p:tavLst>
                                    </p:anim>
                                    <p:anim calcmode="lin" valueType="num">
                                      <p:cBhvr>
                                        <p:cTn id="28" dur="500" fill="hold"/>
                                        <p:tgtEl>
                                          <p:spTgt spid="26629"/>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7" grpId="0" build="p"/>
      <p:bldP spid="26628" grpId="0" animBg="1"/>
      <p:bldP spid="26629"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US" altLang="en-US" sz="3600"/>
              <a:t>Verse 1</a:t>
            </a:r>
            <a:br>
              <a:rPr lang="en-US" altLang="en-US" sz="3600"/>
            </a:br>
            <a:r>
              <a:rPr lang="en-US" altLang="en-US" sz="2400">
                <a:latin typeface="Arial" pitchFamily="34" charset="0"/>
              </a:rPr>
              <a:t>“The </a:t>
            </a:r>
            <a:r>
              <a:rPr lang="en-US" altLang="en-US" sz="2400">
                <a:solidFill>
                  <a:schemeClr val="folHlink"/>
                </a:solidFill>
                <a:latin typeface="Arial" pitchFamily="34" charset="0"/>
              </a:rPr>
              <a:t>Revelation</a:t>
            </a:r>
            <a:r>
              <a:rPr lang="en-US" altLang="en-US" sz="2400">
                <a:latin typeface="Arial" pitchFamily="34" charset="0"/>
              </a:rPr>
              <a:t> of Jesus Christ, which God gave Him to show His servants—things which must shortly take place. And He sent and signified it by His angel to His servant John”</a:t>
            </a:r>
          </a:p>
        </p:txBody>
      </p:sp>
      <p:sp>
        <p:nvSpPr>
          <p:cNvPr id="6147" name="Rectangle 3"/>
          <p:cNvSpPr>
            <a:spLocks noGrp="1" noChangeArrowheads="1"/>
          </p:cNvSpPr>
          <p:nvPr>
            <p:ph type="body" idx="1"/>
          </p:nvPr>
        </p:nvSpPr>
        <p:spPr/>
        <p:txBody>
          <a:bodyPr/>
          <a:lstStyle/>
          <a:p>
            <a:pPr marL="0" indent="0">
              <a:buNone/>
            </a:pPr>
            <a:r>
              <a:rPr lang="en-US" altLang="en-US" sz="4400" spc="-150" dirty="0" smtClean="0">
                <a:latin typeface="+mj-lt"/>
              </a:rPr>
              <a:t>“REVELATION” </a:t>
            </a:r>
            <a:br>
              <a:rPr lang="en-US" altLang="en-US" sz="4400" spc="-150" dirty="0" smtClean="0">
                <a:latin typeface="+mj-lt"/>
              </a:rPr>
            </a:br>
            <a:r>
              <a:rPr lang="en-US" altLang="en-US" dirty="0" smtClean="0"/>
              <a:t>(</a:t>
            </a:r>
            <a:r>
              <a:rPr lang="en-US" altLang="en-US" dirty="0"/>
              <a:t>Gk. </a:t>
            </a:r>
            <a:r>
              <a:rPr lang="en-US" altLang="en-US" i="1" dirty="0" err="1"/>
              <a:t>apokalupsis</a:t>
            </a:r>
            <a:r>
              <a:rPr lang="en-US" altLang="en-US" dirty="0"/>
              <a:t>)</a:t>
            </a:r>
          </a:p>
          <a:p>
            <a:pPr lvl="1"/>
            <a:r>
              <a:rPr lang="en-US" altLang="en-US" dirty="0"/>
              <a:t>“to uncover”</a:t>
            </a:r>
          </a:p>
          <a:p>
            <a:pPr lvl="1"/>
            <a:r>
              <a:rPr lang="en-US" altLang="en-US" dirty="0"/>
              <a:t>given by God to Jesus to John (a dispensation, cf. Eph. 3:1-5, </a:t>
            </a:r>
            <a:r>
              <a:rPr lang="en-US" altLang="en-US" dirty="0" err="1"/>
              <a:t>NKJV</a:t>
            </a:r>
            <a:r>
              <a:rPr lang="en-US" altLang="en-US" dirty="0"/>
              <a:t>)</a:t>
            </a:r>
          </a:p>
          <a:p>
            <a:pPr lvl="1"/>
            <a:r>
              <a:rPr lang="en-US" altLang="en-US" dirty="0"/>
              <a:t>John was essentially a “mailman”</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en-US" altLang="en-US" sz="3600"/>
              <a:t>Verse 6</a:t>
            </a:r>
            <a:br>
              <a:rPr lang="en-US" altLang="en-US" sz="3600"/>
            </a:br>
            <a:r>
              <a:rPr lang="en-US" altLang="en-US" sz="2400">
                <a:latin typeface="Arial" pitchFamily="34" charset="0"/>
              </a:rPr>
              <a:t>“and has made us </a:t>
            </a:r>
            <a:r>
              <a:rPr lang="en-US" altLang="en-US" sz="2400">
                <a:solidFill>
                  <a:schemeClr val="tx1"/>
                </a:solidFill>
                <a:latin typeface="Arial" pitchFamily="34" charset="0"/>
              </a:rPr>
              <a:t>kings and priests</a:t>
            </a:r>
            <a:r>
              <a:rPr lang="en-US" altLang="en-US" sz="2400">
                <a:latin typeface="Arial" pitchFamily="34" charset="0"/>
              </a:rPr>
              <a:t> to His God and Father, to Him be glory and dominion forever and ever. Amen.”</a:t>
            </a:r>
          </a:p>
        </p:txBody>
      </p:sp>
      <p:sp>
        <p:nvSpPr>
          <p:cNvPr id="28675" name="Rectangle 3"/>
          <p:cNvSpPr>
            <a:spLocks noGrp="1" noChangeArrowheads="1"/>
          </p:cNvSpPr>
          <p:nvPr>
            <p:ph type="body" idx="1"/>
          </p:nvPr>
        </p:nvSpPr>
        <p:spPr/>
        <p:txBody>
          <a:bodyPr/>
          <a:lstStyle/>
          <a:p>
            <a:pPr marL="0" indent="0">
              <a:buNone/>
            </a:pPr>
            <a:r>
              <a:rPr lang="en-US" altLang="en-US" dirty="0" smtClean="0">
                <a:latin typeface="+mj-lt"/>
              </a:rPr>
              <a:t>KINGS and PRIESTS</a:t>
            </a:r>
            <a:endParaRPr lang="en-US" altLang="en-US" dirty="0">
              <a:latin typeface="+mj-lt"/>
            </a:endParaRPr>
          </a:p>
          <a:p>
            <a:pPr lvl="1"/>
            <a:r>
              <a:rPr lang="en-US" altLang="en-US" dirty="0" smtClean="0"/>
              <a:t>Cleansed to be kings and priests</a:t>
            </a:r>
            <a:endParaRPr lang="en-US" altLang="en-US" dirty="0"/>
          </a:p>
          <a:p>
            <a:pPr lvl="1"/>
            <a:r>
              <a:rPr lang="en-US" altLang="en-US" dirty="0" smtClean="0"/>
              <a:t>Kings sitting </a:t>
            </a:r>
            <a:r>
              <a:rPr lang="en-US" altLang="en-US" dirty="0"/>
              <a:t>in heavenly places “in Christ” (Eph. 2:6</a:t>
            </a:r>
            <a:r>
              <a:rPr lang="en-US" altLang="en-US" dirty="0" smtClean="0"/>
              <a:t>)</a:t>
            </a:r>
            <a:endParaRPr lang="en-US" alt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en-US" altLang="en-US" sz="3600" dirty="0"/>
              <a:t>Verse 7</a:t>
            </a:r>
            <a:br>
              <a:rPr lang="en-US" altLang="en-US" sz="3600" dirty="0"/>
            </a:br>
            <a:r>
              <a:rPr lang="en-US" altLang="en-US" sz="2400" dirty="0">
                <a:latin typeface="Arial" pitchFamily="34" charset="0"/>
              </a:rPr>
              <a:t>“Behold, </a:t>
            </a:r>
            <a:r>
              <a:rPr lang="en-US" altLang="en-US" sz="2400" dirty="0">
                <a:solidFill>
                  <a:srgbClr val="C00000"/>
                </a:solidFill>
                <a:latin typeface="Arial" pitchFamily="34" charset="0"/>
              </a:rPr>
              <a:t>He is coming with clouds</a:t>
            </a:r>
            <a:r>
              <a:rPr lang="en-US" altLang="en-US" sz="2400" dirty="0">
                <a:latin typeface="Arial" pitchFamily="34" charset="0"/>
              </a:rPr>
              <a:t>, and every eye will see Him, even they who pierced Him. And all the tribes of the earth will mourn because of Him. Even so, Amen.”</a:t>
            </a:r>
          </a:p>
        </p:txBody>
      </p:sp>
      <p:sp>
        <p:nvSpPr>
          <p:cNvPr id="30723" name="Rectangle 3"/>
          <p:cNvSpPr>
            <a:spLocks noGrp="1" noChangeArrowheads="1"/>
          </p:cNvSpPr>
          <p:nvPr>
            <p:ph type="body" idx="1"/>
          </p:nvPr>
        </p:nvSpPr>
        <p:spPr/>
        <p:txBody>
          <a:bodyPr/>
          <a:lstStyle/>
          <a:p>
            <a:r>
              <a:rPr lang="en-US" altLang="en-US"/>
              <a:t>Jesus will come again (Acts 1:9-11; 1 Thess. 4:16, 17)</a:t>
            </a:r>
          </a:p>
        </p:txBody>
      </p:sp>
    </p:spTree>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ltLang="en-US" sz="3600" dirty="0"/>
              <a:t>Verse 7</a:t>
            </a:r>
            <a:br>
              <a:rPr lang="en-US" altLang="en-US" sz="3600" dirty="0"/>
            </a:br>
            <a:r>
              <a:rPr lang="en-US" altLang="en-US" sz="2400" dirty="0">
                <a:latin typeface="Arial" pitchFamily="34" charset="0"/>
              </a:rPr>
              <a:t>“Behold, He is coming with clouds, and </a:t>
            </a:r>
            <a:r>
              <a:rPr lang="en-US" altLang="en-US" sz="2400" dirty="0">
                <a:solidFill>
                  <a:srgbClr val="C00000"/>
                </a:solidFill>
                <a:latin typeface="Arial" pitchFamily="34" charset="0"/>
              </a:rPr>
              <a:t>every eye will see Him</a:t>
            </a:r>
            <a:r>
              <a:rPr lang="en-US" altLang="en-US" sz="2400" dirty="0">
                <a:latin typeface="Arial" pitchFamily="34" charset="0"/>
              </a:rPr>
              <a:t>, even they who pierced Him. And all the tribes of the earth will mourn because of Him. Even so, Amen.”</a:t>
            </a:r>
          </a:p>
        </p:txBody>
      </p:sp>
      <p:sp>
        <p:nvSpPr>
          <p:cNvPr id="31747" name="Rectangle 3"/>
          <p:cNvSpPr>
            <a:spLocks noGrp="1" noChangeArrowheads="1"/>
          </p:cNvSpPr>
          <p:nvPr>
            <p:ph type="body" idx="1"/>
          </p:nvPr>
        </p:nvSpPr>
        <p:spPr/>
        <p:txBody>
          <a:bodyPr/>
          <a:lstStyle/>
          <a:p>
            <a:r>
              <a:rPr lang="en-US" altLang="en-US" dirty="0">
                <a:solidFill>
                  <a:schemeClr val="accent1"/>
                </a:solidFill>
              </a:rPr>
              <a:t>Jesus will come again (Acts 1:9-11; 1 Thess. 4:16, 17)</a:t>
            </a:r>
          </a:p>
          <a:p>
            <a:r>
              <a:rPr lang="en-US" altLang="en-US" dirty="0"/>
              <a:t>Judgment will be universal (Rom. 14:10-12</a:t>
            </a:r>
            <a:r>
              <a:rPr lang="en-US" altLang="en-US" dirty="0" smtClean="0"/>
              <a:t>)</a:t>
            </a:r>
          </a:p>
          <a:p>
            <a:pPr lvl="1"/>
            <a:r>
              <a:rPr lang="en-US" altLang="en-US" dirty="0" smtClean="0"/>
              <a:t>Not a secretive (rapture)</a:t>
            </a:r>
          </a:p>
          <a:p>
            <a:pPr lvl="1"/>
            <a:r>
              <a:rPr lang="en-US" altLang="en-US" dirty="0" smtClean="0"/>
              <a:t>A visible coming</a:t>
            </a:r>
            <a:endParaRPr lang="en-US" altLang="en-US" dirty="0"/>
          </a:p>
          <a:p>
            <a:endParaRPr lang="en-US" altLang="en-US" dirty="0"/>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1747">
                                            <p:txEl>
                                              <p:pRg st="2" end="2"/>
                                            </p:txEl>
                                          </p:spTgt>
                                        </p:tgtEl>
                                        <p:attrNameLst>
                                          <p:attrName>style.visibility</p:attrName>
                                        </p:attrNameLst>
                                      </p:cBhvr>
                                      <p:to>
                                        <p:strVal val="visible"/>
                                      </p:to>
                                    </p:set>
                                    <p:animEffect transition="in" filter="fade">
                                      <p:cBhvr>
                                        <p:cTn id="7" dur="500"/>
                                        <p:tgtEl>
                                          <p:spTgt spid="31747">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1747">
                                            <p:txEl>
                                              <p:pRg st="3" end="3"/>
                                            </p:txEl>
                                          </p:spTgt>
                                        </p:tgtEl>
                                        <p:attrNameLst>
                                          <p:attrName>style.visibility</p:attrName>
                                        </p:attrNameLst>
                                      </p:cBhvr>
                                      <p:to>
                                        <p:strVal val="visible"/>
                                      </p:to>
                                    </p:set>
                                    <p:animEffect transition="in" filter="fade">
                                      <p:cBhvr>
                                        <p:cTn id="10" dur="500"/>
                                        <p:tgtEl>
                                          <p:spTgt spid="3174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r>
              <a:rPr lang="en-US" altLang="en-US" sz="3600" dirty="0"/>
              <a:t>Verse 7</a:t>
            </a:r>
            <a:br>
              <a:rPr lang="en-US" altLang="en-US" sz="3600" dirty="0"/>
            </a:br>
            <a:r>
              <a:rPr lang="en-US" altLang="en-US" sz="2400" dirty="0">
                <a:latin typeface="Arial" pitchFamily="34" charset="0"/>
              </a:rPr>
              <a:t>“Behold, He is coming with clouds, and every eye will see Him, </a:t>
            </a:r>
            <a:r>
              <a:rPr lang="en-US" altLang="en-US" sz="2400" dirty="0">
                <a:solidFill>
                  <a:srgbClr val="C00000"/>
                </a:solidFill>
                <a:latin typeface="Arial" pitchFamily="34" charset="0"/>
              </a:rPr>
              <a:t>even they who pierced Him</a:t>
            </a:r>
            <a:r>
              <a:rPr lang="en-US" altLang="en-US" sz="2400" dirty="0">
                <a:solidFill>
                  <a:schemeClr val="tx1"/>
                </a:solidFill>
                <a:latin typeface="Arial" pitchFamily="34" charset="0"/>
              </a:rPr>
              <a:t>.</a:t>
            </a:r>
            <a:r>
              <a:rPr lang="en-US" altLang="en-US" sz="2400" dirty="0">
                <a:latin typeface="Arial" pitchFamily="34" charset="0"/>
              </a:rPr>
              <a:t> And all the tribes of the earth will mourn because of Him. Even so, Amen.”</a:t>
            </a:r>
          </a:p>
        </p:txBody>
      </p:sp>
      <p:sp>
        <p:nvSpPr>
          <p:cNvPr id="32771" name="Rectangle 3"/>
          <p:cNvSpPr>
            <a:spLocks noGrp="1" noChangeArrowheads="1"/>
          </p:cNvSpPr>
          <p:nvPr>
            <p:ph type="body" idx="1"/>
          </p:nvPr>
        </p:nvSpPr>
        <p:spPr/>
        <p:txBody>
          <a:bodyPr/>
          <a:lstStyle/>
          <a:p>
            <a:r>
              <a:rPr lang="en-US" altLang="en-US" dirty="0">
                <a:solidFill>
                  <a:schemeClr val="accent1"/>
                </a:solidFill>
              </a:rPr>
              <a:t>Jesus will come again (Acts 1:9-11; 1 Thess. 4:16, 17)</a:t>
            </a:r>
          </a:p>
          <a:p>
            <a:r>
              <a:rPr lang="en-US" altLang="en-US" dirty="0">
                <a:solidFill>
                  <a:schemeClr val="accent1"/>
                </a:solidFill>
              </a:rPr>
              <a:t>Judgment will be universal (Rom. 14:10-12)</a:t>
            </a:r>
          </a:p>
          <a:p>
            <a:r>
              <a:rPr lang="en-US" altLang="en-US" dirty="0"/>
              <a:t>Even the infidels who killed </a:t>
            </a:r>
            <a:r>
              <a:rPr lang="en-US" altLang="en-US" dirty="0" smtClean="0"/>
              <a:t>him (Jn. 5:28, 29)</a:t>
            </a:r>
            <a:endParaRPr lang="en-US" altLang="en-US" dirty="0"/>
          </a:p>
          <a:p>
            <a:endParaRPr lang="en-US" altLang="en-US" dirty="0"/>
          </a:p>
        </p:txBody>
      </p:sp>
    </p:spTree>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r>
              <a:rPr lang="en-US" altLang="en-US" sz="3600" dirty="0"/>
              <a:t>Verse 7</a:t>
            </a:r>
            <a:br>
              <a:rPr lang="en-US" altLang="en-US" sz="3600" dirty="0"/>
            </a:br>
            <a:r>
              <a:rPr lang="en-US" altLang="en-US" sz="2400" dirty="0">
                <a:latin typeface="Arial" pitchFamily="34" charset="0"/>
              </a:rPr>
              <a:t>“Behold, He is coming with clouds, and every eye will see Him, even they who pierced Him. </a:t>
            </a:r>
            <a:r>
              <a:rPr lang="en-US" altLang="en-US" sz="2400" dirty="0">
                <a:solidFill>
                  <a:srgbClr val="C00000"/>
                </a:solidFill>
                <a:latin typeface="Arial" pitchFamily="34" charset="0"/>
              </a:rPr>
              <a:t>And all the tribes of the earth will mourn </a:t>
            </a:r>
            <a:r>
              <a:rPr lang="en-US" altLang="en-US" sz="2400" dirty="0">
                <a:latin typeface="Arial" pitchFamily="34" charset="0"/>
              </a:rPr>
              <a:t>because of Him. Even so, Amen.”</a:t>
            </a:r>
          </a:p>
        </p:txBody>
      </p:sp>
      <p:sp>
        <p:nvSpPr>
          <p:cNvPr id="34819" name="Rectangle 3"/>
          <p:cNvSpPr>
            <a:spLocks noGrp="1" noChangeArrowheads="1"/>
          </p:cNvSpPr>
          <p:nvPr>
            <p:ph type="body" idx="1"/>
          </p:nvPr>
        </p:nvSpPr>
        <p:spPr/>
        <p:txBody>
          <a:bodyPr/>
          <a:lstStyle/>
          <a:p>
            <a:r>
              <a:rPr lang="en-US" altLang="en-US" dirty="0">
                <a:solidFill>
                  <a:schemeClr val="accent1"/>
                </a:solidFill>
              </a:rPr>
              <a:t>Jesus will come again (Acts 1:9-11; 1 Thess. 4:16, 17)</a:t>
            </a:r>
          </a:p>
          <a:p>
            <a:r>
              <a:rPr lang="en-US" altLang="en-US" dirty="0">
                <a:solidFill>
                  <a:schemeClr val="accent1"/>
                </a:solidFill>
              </a:rPr>
              <a:t>Judgment will be universal (Rom. 14:10-12)</a:t>
            </a:r>
          </a:p>
          <a:p>
            <a:r>
              <a:rPr lang="en-US" altLang="en-US" dirty="0">
                <a:solidFill>
                  <a:schemeClr val="accent1"/>
                </a:solidFill>
              </a:rPr>
              <a:t>Even the infidels who killed him (Jn. 5:28, 29)</a:t>
            </a:r>
          </a:p>
          <a:p>
            <a:r>
              <a:rPr lang="en-US" altLang="en-US" dirty="0" smtClean="0"/>
              <a:t>All </a:t>
            </a:r>
            <a:r>
              <a:rPr lang="en-US" altLang="en-US" dirty="0"/>
              <a:t>nations will be gathered (Matt. 25:32)</a:t>
            </a:r>
          </a:p>
          <a:p>
            <a:endParaRPr lang="en-US" altLang="en-US" dirty="0"/>
          </a:p>
          <a:p>
            <a:endParaRPr lang="en-US" altLang="en-US" dirty="0"/>
          </a:p>
        </p:txBody>
      </p:sp>
    </p:spTree>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en-US" altLang="en-US" sz="3600" dirty="0"/>
              <a:t>Verse 7</a:t>
            </a:r>
            <a:br>
              <a:rPr lang="en-US" altLang="en-US" sz="3600" dirty="0"/>
            </a:br>
            <a:r>
              <a:rPr lang="en-US" altLang="en-US" sz="2400" dirty="0">
                <a:latin typeface="Arial" pitchFamily="34" charset="0"/>
              </a:rPr>
              <a:t>“Behold, He is coming with clouds, and every eye will see Him, even they who pierced Him. And all the tribes of the earth will mourn because of Him. </a:t>
            </a:r>
            <a:r>
              <a:rPr lang="en-US" altLang="en-US" sz="2400" dirty="0">
                <a:solidFill>
                  <a:srgbClr val="C00000"/>
                </a:solidFill>
                <a:latin typeface="Arial" pitchFamily="34" charset="0"/>
              </a:rPr>
              <a:t>Even so, Amen</a:t>
            </a:r>
            <a:r>
              <a:rPr lang="en-US" altLang="en-US" sz="2400" dirty="0">
                <a:latin typeface="Arial" pitchFamily="34" charset="0"/>
              </a:rPr>
              <a:t>.”</a:t>
            </a:r>
          </a:p>
        </p:txBody>
      </p:sp>
      <p:sp>
        <p:nvSpPr>
          <p:cNvPr id="36867" name="Rectangle 3"/>
          <p:cNvSpPr>
            <a:spLocks noGrp="1" noChangeArrowheads="1"/>
          </p:cNvSpPr>
          <p:nvPr>
            <p:ph type="body" idx="1"/>
          </p:nvPr>
        </p:nvSpPr>
        <p:spPr>
          <a:xfrm>
            <a:off x="2133600" y="1981200"/>
            <a:ext cx="6400800" cy="4495800"/>
          </a:xfrm>
        </p:spPr>
        <p:txBody>
          <a:bodyPr/>
          <a:lstStyle/>
          <a:p>
            <a:r>
              <a:rPr lang="en-US" altLang="en-US" dirty="0">
                <a:solidFill>
                  <a:schemeClr val="accent1"/>
                </a:solidFill>
              </a:rPr>
              <a:t>Jesus will come again (Acts 1:9-11; 1 Thess. 4:16, 17)</a:t>
            </a:r>
          </a:p>
          <a:p>
            <a:r>
              <a:rPr lang="en-US" altLang="en-US" dirty="0">
                <a:solidFill>
                  <a:schemeClr val="accent1"/>
                </a:solidFill>
              </a:rPr>
              <a:t>Judgment will be universal (Rom. 14:10-12)</a:t>
            </a:r>
          </a:p>
          <a:p>
            <a:r>
              <a:rPr lang="en-US" altLang="en-US" dirty="0">
                <a:solidFill>
                  <a:schemeClr val="accent1"/>
                </a:solidFill>
              </a:rPr>
              <a:t>Even the infidels who killed him</a:t>
            </a:r>
            <a:br>
              <a:rPr lang="en-US" altLang="en-US" dirty="0">
                <a:solidFill>
                  <a:schemeClr val="accent1"/>
                </a:solidFill>
              </a:rPr>
            </a:br>
            <a:r>
              <a:rPr lang="en-US" altLang="en-US" dirty="0">
                <a:solidFill>
                  <a:schemeClr val="accent1"/>
                </a:solidFill>
              </a:rPr>
              <a:t>(Jn. 5:28, 29</a:t>
            </a:r>
            <a:r>
              <a:rPr lang="en-US" altLang="en-US" dirty="0" smtClean="0">
                <a:solidFill>
                  <a:schemeClr val="accent1"/>
                </a:solidFill>
              </a:rPr>
              <a:t>)</a:t>
            </a:r>
          </a:p>
          <a:p>
            <a:r>
              <a:rPr lang="en-US" altLang="en-US" dirty="0" smtClean="0">
                <a:solidFill>
                  <a:schemeClr val="accent1"/>
                </a:solidFill>
              </a:rPr>
              <a:t>All </a:t>
            </a:r>
            <a:r>
              <a:rPr lang="en-US" altLang="en-US" dirty="0">
                <a:solidFill>
                  <a:schemeClr val="accent1"/>
                </a:solidFill>
              </a:rPr>
              <a:t>nations will be gathered (Matt. 25:32)</a:t>
            </a:r>
          </a:p>
          <a:p>
            <a:r>
              <a:rPr lang="en-US" altLang="en-US" dirty="0"/>
              <a:t>A</a:t>
            </a:r>
            <a:r>
              <a:rPr lang="en-US" altLang="en-US" dirty="0" smtClean="0"/>
              <a:t> </a:t>
            </a:r>
            <a:r>
              <a:rPr lang="en-US" altLang="en-US" dirty="0"/>
              <a:t>double </a:t>
            </a:r>
            <a:r>
              <a:rPr lang="en-US" altLang="en-US" dirty="0" smtClean="0"/>
              <a:t>“Amen”</a:t>
            </a:r>
            <a:endParaRPr lang="en-US" altLang="en-US" dirty="0"/>
          </a:p>
          <a:p>
            <a:endParaRPr lang="en-US" altLang="en-US" dirty="0"/>
          </a:p>
          <a:p>
            <a:endParaRPr lang="en-US" altLang="en-US" dirty="0"/>
          </a:p>
        </p:txBody>
      </p:sp>
    </p:spTree>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sz="3600"/>
              <a:t>Verse 8</a:t>
            </a:r>
            <a:br>
              <a:rPr lang="en-US" altLang="en-US" sz="3600"/>
            </a:br>
            <a:r>
              <a:rPr lang="en-US" altLang="en-US" sz="2400">
                <a:latin typeface="Arial" pitchFamily="34" charset="0"/>
              </a:rPr>
              <a:t>“ ‘I am the Alpha and the Omega, the Beginning and the End,’ says the Lord, ‘</a:t>
            </a:r>
            <a:r>
              <a:rPr lang="en-US" altLang="en-US" sz="2400">
                <a:solidFill>
                  <a:schemeClr val="tx1"/>
                </a:solidFill>
                <a:latin typeface="Arial" pitchFamily="34" charset="0"/>
              </a:rPr>
              <a:t>who is and who was and who is to come</a:t>
            </a:r>
            <a:r>
              <a:rPr lang="en-US" altLang="en-US" sz="2400">
                <a:latin typeface="Arial" pitchFamily="34" charset="0"/>
              </a:rPr>
              <a:t>, the Almighty.’”</a:t>
            </a:r>
          </a:p>
        </p:txBody>
      </p:sp>
      <p:sp>
        <p:nvSpPr>
          <p:cNvPr id="38915" name="Rectangle 3"/>
          <p:cNvSpPr>
            <a:spLocks noGrp="1" noChangeArrowheads="1"/>
          </p:cNvSpPr>
          <p:nvPr>
            <p:ph type="body" idx="1"/>
          </p:nvPr>
        </p:nvSpPr>
        <p:spPr/>
        <p:txBody>
          <a:bodyPr/>
          <a:lstStyle/>
          <a:p>
            <a:pPr marL="0" indent="0">
              <a:buNone/>
            </a:pPr>
            <a:r>
              <a:rPr lang="en-US" altLang="en-US" dirty="0">
                <a:latin typeface="+mj-lt"/>
              </a:rPr>
              <a:t>Everlasting God</a:t>
            </a:r>
          </a:p>
          <a:p>
            <a:pPr lvl="1"/>
            <a:r>
              <a:rPr lang="en-US" altLang="en-US" dirty="0"/>
              <a:t>“Alpha” and “Omega” –the beginning and the end of the Greek </a:t>
            </a:r>
            <a:r>
              <a:rPr lang="en-US" altLang="en-US" dirty="0" smtClean="0"/>
              <a:t>alphabet</a:t>
            </a:r>
            <a:endParaRPr lang="en-US" altLang="en-US" dirty="0"/>
          </a:p>
          <a:p>
            <a:pPr lvl="1"/>
            <a:r>
              <a:rPr lang="en-US" altLang="en-US" dirty="0"/>
              <a:t>O</a:t>
            </a:r>
            <a:r>
              <a:rPr lang="en-US" altLang="en-US" dirty="0" smtClean="0"/>
              <a:t>ur </a:t>
            </a:r>
            <a:r>
              <a:rPr lang="en-US" altLang="en-US" dirty="0"/>
              <a:t>savior is the beginning and the end and all that is </a:t>
            </a:r>
            <a:r>
              <a:rPr lang="en-US" altLang="en-US" dirty="0" smtClean="0"/>
              <a:t>between</a:t>
            </a:r>
            <a:endParaRPr lang="en-US" altLang="en-US" dirty="0"/>
          </a:p>
          <a:p>
            <a:pPr lvl="1"/>
            <a:r>
              <a:rPr lang="en-US" altLang="en-US" dirty="0" smtClean="0"/>
              <a:t>True of </a:t>
            </a:r>
            <a:r>
              <a:rPr lang="en-US" altLang="en-US" dirty="0"/>
              <a:t>the Father and Son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91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91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8915">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89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US" altLang="en-US" sz="3600"/>
              <a:t>Verse 1</a:t>
            </a:r>
            <a:br>
              <a:rPr lang="en-US" altLang="en-US" sz="3600"/>
            </a:br>
            <a:r>
              <a:rPr lang="en-US" altLang="en-US" sz="2400">
                <a:latin typeface="Arial" pitchFamily="34" charset="0"/>
              </a:rPr>
              <a:t>“The Revelation of Jesus Christ, which God gave Him to show His </a:t>
            </a:r>
            <a:r>
              <a:rPr lang="en-US" altLang="en-US" sz="2400">
                <a:solidFill>
                  <a:schemeClr val="tx1"/>
                </a:solidFill>
                <a:latin typeface="Arial" pitchFamily="34" charset="0"/>
              </a:rPr>
              <a:t>servants—things which must shortly take place</a:t>
            </a:r>
            <a:r>
              <a:rPr lang="en-US" altLang="en-US" sz="2400">
                <a:latin typeface="Arial" pitchFamily="34" charset="0"/>
              </a:rPr>
              <a:t>. And He sent and signified it by His angel to His servant John”</a:t>
            </a:r>
          </a:p>
        </p:txBody>
      </p:sp>
      <p:sp>
        <p:nvSpPr>
          <p:cNvPr id="7171" name="Rectangle 3"/>
          <p:cNvSpPr>
            <a:spLocks noGrp="1" noChangeArrowheads="1"/>
          </p:cNvSpPr>
          <p:nvPr>
            <p:ph type="body" idx="1"/>
          </p:nvPr>
        </p:nvSpPr>
        <p:spPr/>
        <p:txBody>
          <a:bodyPr/>
          <a:lstStyle/>
          <a:p>
            <a:r>
              <a:rPr lang="en-US" altLang="en-US"/>
              <a:t>“things which must shortly take place” (cf. “time is near” v. 3)</a:t>
            </a:r>
          </a:p>
          <a:p>
            <a:r>
              <a:rPr lang="en-US" altLang="en-US"/>
              <a:t>From the outset John destroys the popular “Futurist Interpretation”</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a:t>Futurists</a:t>
            </a:r>
          </a:p>
        </p:txBody>
      </p:sp>
      <p:sp>
        <p:nvSpPr>
          <p:cNvPr id="8195" name="Rectangle 3"/>
          <p:cNvSpPr>
            <a:spLocks noGrp="1" noChangeArrowheads="1"/>
          </p:cNvSpPr>
          <p:nvPr>
            <p:ph type="body" idx="1"/>
          </p:nvPr>
        </p:nvSpPr>
        <p:spPr/>
        <p:txBody>
          <a:bodyPr/>
          <a:lstStyle/>
          <a:p>
            <a:r>
              <a:rPr lang="en-US" altLang="en-US"/>
              <a:t>contends that majority of book is yet to be fulfilled</a:t>
            </a:r>
          </a:p>
          <a:p>
            <a:pPr lvl="1"/>
            <a:r>
              <a:rPr lang="en-US" altLang="en-US"/>
              <a:t>makes verse 1, 3, etc. nonsensical</a:t>
            </a:r>
          </a:p>
          <a:p>
            <a:pPr lvl="1"/>
            <a:r>
              <a:rPr lang="en-US" altLang="en-US"/>
              <a:t>how would “Revelation” help those Christians if majority of book was to be fulfilled thousands of years later?</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195">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1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a:t>Futurists</a:t>
            </a:r>
          </a:p>
        </p:txBody>
      </p:sp>
      <p:sp>
        <p:nvSpPr>
          <p:cNvPr id="9219" name="Rectangle 3"/>
          <p:cNvSpPr>
            <a:spLocks noGrp="1" noChangeArrowheads="1"/>
          </p:cNvSpPr>
          <p:nvPr>
            <p:ph type="body" idx="1"/>
          </p:nvPr>
        </p:nvSpPr>
        <p:spPr/>
        <p:txBody>
          <a:bodyPr/>
          <a:lstStyle/>
          <a:p>
            <a:pPr indent="3175">
              <a:buFontTx/>
              <a:buNone/>
            </a:pPr>
            <a:r>
              <a:rPr lang="en-US" altLang="en-US"/>
              <a:t>Hal Lindsey interprets the </a:t>
            </a:r>
            <a:r>
              <a:rPr lang="en-US" altLang="en-US" smtClean="0"/>
              <a:t>fourth </a:t>
            </a:r>
            <a:r>
              <a:rPr lang="en-US" altLang="en-US"/>
              <a:t>bowl to be an atmosphere that is radically upset by a full scale nuclear exchange. </a:t>
            </a:r>
          </a:p>
          <a:p>
            <a:pPr indent="3175" algn="r">
              <a:buFontTx/>
              <a:buNone/>
            </a:pPr>
            <a:r>
              <a:rPr lang="en-US" altLang="en-US" sz="2400" dirty="0"/>
              <a:t>(Lindsey, Hal. </a:t>
            </a:r>
            <a:r>
              <a:rPr lang="en-US" altLang="en-US" sz="2400" i="1" dirty="0"/>
              <a:t>There’s A New World Coming.</a:t>
            </a:r>
            <a:r>
              <a:rPr lang="en-US" altLang="en-US" sz="2400" dirty="0"/>
              <a:t> New York: Bantam Books, p. 208. 1975.)</a:t>
            </a:r>
          </a:p>
        </p:txBody>
      </p:sp>
      <p:sp>
        <p:nvSpPr>
          <p:cNvPr id="9220" name="Text Box 4"/>
          <p:cNvSpPr txBox="1">
            <a:spLocks noChangeArrowheads="1"/>
          </p:cNvSpPr>
          <p:nvPr/>
        </p:nvSpPr>
        <p:spPr bwMode="auto">
          <a:xfrm>
            <a:off x="1905000" y="5410200"/>
            <a:ext cx="6858000" cy="1373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1" hangingPunct="1">
              <a:spcBef>
                <a:spcPct val="20000"/>
              </a:spcBef>
            </a:pPr>
            <a:r>
              <a:rPr lang="en-US" altLang="en-US" sz="2800">
                <a:solidFill>
                  <a:schemeClr val="folHlink"/>
                </a:solidFill>
                <a:latin typeface="Arial Black" pitchFamily="34" charset="0"/>
              </a:rPr>
              <a:t>How is that going to help Christians of the first century to “remain faithful?”</a:t>
            </a:r>
            <a:endParaRPr lang="en-US" altLang="en-US">
              <a:solidFill>
                <a:schemeClr val="folHlink"/>
              </a:solidFill>
              <a:latin typeface="Arial Black" pitchFamily="34" charset="0"/>
            </a:endParaRP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9" presetClass="entr" presetSubtype="0" fill="hold" grpId="0" nodeType="clickEffect">
                                  <p:stCondLst>
                                    <p:cond delay="0"/>
                                  </p:stCondLst>
                                  <p:childTnLst>
                                    <p:set>
                                      <p:cBhvr>
                                        <p:cTn id="6" dur="1" fill="hold">
                                          <p:stCondLst>
                                            <p:cond delay="0"/>
                                          </p:stCondLst>
                                        </p:cTn>
                                        <p:tgtEl>
                                          <p:spTgt spid="9220"/>
                                        </p:tgtEl>
                                        <p:attrNameLst>
                                          <p:attrName>style.visibility</p:attrName>
                                        </p:attrNameLst>
                                      </p:cBhvr>
                                      <p:to>
                                        <p:strVal val="visible"/>
                                      </p:to>
                                    </p:set>
                                    <p:anim calcmode="lin" valueType="num">
                                      <p:cBhvr>
                                        <p:cTn id="7" dur="1000" fill="hold"/>
                                        <p:tgtEl>
                                          <p:spTgt spid="9220"/>
                                        </p:tgtEl>
                                        <p:attrNameLst>
                                          <p:attrName>ppt_x</p:attrName>
                                        </p:attrNameLst>
                                      </p:cBhvr>
                                      <p:tavLst>
                                        <p:tav tm="0">
                                          <p:val>
                                            <p:strVal val="#ppt_x-.2"/>
                                          </p:val>
                                        </p:tav>
                                        <p:tav tm="100000">
                                          <p:val>
                                            <p:strVal val="#ppt_x"/>
                                          </p:val>
                                        </p:tav>
                                      </p:tavLst>
                                    </p:anim>
                                    <p:anim calcmode="lin" valueType="num">
                                      <p:cBhvr>
                                        <p:cTn id="8" dur="1000" fill="hold"/>
                                        <p:tgtEl>
                                          <p:spTgt spid="9220"/>
                                        </p:tgtEl>
                                        <p:attrNameLst>
                                          <p:attrName>ppt_y</p:attrName>
                                        </p:attrNameLst>
                                      </p:cBhvr>
                                      <p:tavLst>
                                        <p:tav tm="0">
                                          <p:val>
                                            <p:strVal val="#ppt_y"/>
                                          </p:val>
                                        </p:tav>
                                        <p:tav tm="100000">
                                          <p:val>
                                            <p:strVal val="#ppt_y"/>
                                          </p:val>
                                        </p:tav>
                                      </p:tavLst>
                                    </p:anim>
                                    <p:animEffect transition="in" filter="wipe(right)" prLst="gradientSize: 0.1">
                                      <p:cBhvr>
                                        <p:cTn id="9" dur="1000"/>
                                        <p:tgtEl>
                                          <p:spTgt spid="92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a:t>What Does “Shortly Come To Pass” Mean?</a:t>
            </a:r>
          </a:p>
        </p:txBody>
      </p:sp>
      <p:sp>
        <p:nvSpPr>
          <p:cNvPr id="10243" name="Rectangle 3"/>
          <p:cNvSpPr>
            <a:spLocks noGrp="1" noChangeArrowheads="1"/>
          </p:cNvSpPr>
          <p:nvPr>
            <p:ph type="body" idx="1"/>
          </p:nvPr>
        </p:nvSpPr>
        <p:spPr/>
        <p:txBody>
          <a:bodyPr/>
          <a:lstStyle/>
          <a:p>
            <a:r>
              <a:rPr lang="en-US" altLang="en-US" dirty="0"/>
              <a:t>D</a:t>
            </a:r>
            <a:r>
              <a:rPr lang="en-US" altLang="en-US" dirty="0" smtClean="0"/>
              <a:t>oesn’t </a:t>
            </a:r>
            <a:r>
              <a:rPr lang="en-US" altLang="en-US" dirty="0"/>
              <a:t>convey a passing of thousands of years!</a:t>
            </a:r>
          </a:p>
          <a:p>
            <a:r>
              <a:rPr lang="en-US" altLang="en-US" dirty="0"/>
              <a:t>1 Timothy 3:14, “These things I write to you, though I hope to come to you shortly</a:t>
            </a:r>
            <a:r>
              <a:rPr lang="en-US" altLang="en-US" dirty="0" smtClean="0"/>
              <a:t>”</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600"/>
              <a:t>Verse 1</a:t>
            </a:r>
            <a:br>
              <a:rPr lang="en-US" altLang="en-US" sz="3600"/>
            </a:br>
            <a:r>
              <a:rPr lang="en-US" altLang="en-US" sz="2400">
                <a:latin typeface="Arial" pitchFamily="34" charset="0"/>
              </a:rPr>
              <a:t>“The Revelation of Jesus Christ, which God gave Him to show His servants—things which must shortly take place. And He sent and </a:t>
            </a:r>
            <a:r>
              <a:rPr lang="en-US" altLang="en-US" sz="2400">
                <a:solidFill>
                  <a:schemeClr val="tx1"/>
                </a:solidFill>
                <a:latin typeface="Arial" pitchFamily="34" charset="0"/>
              </a:rPr>
              <a:t>signified</a:t>
            </a:r>
            <a:r>
              <a:rPr lang="en-US" altLang="en-US" sz="2400">
                <a:latin typeface="Arial" pitchFamily="34" charset="0"/>
              </a:rPr>
              <a:t> it by His angel to His servant John”</a:t>
            </a:r>
          </a:p>
        </p:txBody>
      </p:sp>
      <p:sp>
        <p:nvSpPr>
          <p:cNvPr id="11267" name="Rectangle 3"/>
          <p:cNvSpPr>
            <a:spLocks noGrp="1" noChangeArrowheads="1"/>
          </p:cNvSpPr>
          <p:nvPr>
            <p:ph type="body" idx="1"/>
          </p:nvPr>
        </p:nvSpPr>
        <p:spPr/>
        <p:txBody>
          <a:bodyPr/>
          <a:lstStyle/>
          <a:p>
            <a:r>
              <a:rPr lang="en-US" altLang="en-US" dirty="0"/>
              <a:t>“</a:t>
            </a:r>
            <a:r>
              <a:rPr lang="en-US" altLang="en-US" b="1" dirty="0">
                <a:latin typeface="+mj-lt"/>
              </a:rPr>
              <a:t>Sign</a:t>
            </a:r>
            <a:r>
              <a:rPr lang="en-US" altLang="en-US" b="1" dirty="0">
                <a:ln w="18000">
                  <a:solidFill>
                    <a:schemeClr val="accent2">
                      <a:satMod val="140000"/>
                    </a:schemeClr>
                  </a:solidFill>
                  <a:prstDash val="solid"/>
                  <a:miter lim="800000"/>
                </a:ln>
                <a:noFill/>
                <a:effectLst>
                  <a:outerShdw blurRad="25500" dist="23000" dir="7020000" algn="tl">
                    <a:srgbClr val="000000">
                      <a:alpha val="50000"/>
                    </a:srgbClr>
                  </a:outerShdw>
                </a:effectLst>
                <a:latin typeface="+mj-lt"/>
              </a:rPr>
              <a:t>ified</a:t>
            </a:r>
            <a:r>
              <a:rPr lang="en-US" altLang="en-US" dirty="0"/>
              <a:t>”</a:t>
            </a:r>
          </a:p>
          <a:p>
            <a:pPr lvl="1"/>
            <a:r>
              <a:rPr lang="en-US" altLang="en-US" dirty="0"/>
              <a:t>Greek, </a:t>
            </a:r>
            <a:r>
              <a:rPr lang="en-US" altLang="en-US" i="1" dirty="0"/>
              <a:t>“</a:t>
            </a:r>
            <a:r>
              <a:rPr lang="en-US" altLang="en-US" i="1" dirty="0" err="1"/>
              <a:t>semaino</a:t>
            </a:r>
            <a:r>
              <a:rPr lang="en-US" altLang="en-US" i="1" dirty="0"/>
              <a:t>”</a:t>
            </a:r>
            <a:r>
              <a:rPr lang="en-US" altLang="en-US" dirty="0"/>
              <a:t> means to give a sign (Strong’s)</a:t>
            </a:r>
          </a:p>
          <a:p>
            <a:pPr lvl="1"/>
            <a:r>
              <a:rPr lang="en-US" altLang="en-US" dirty="0"/>
              <a:t>Revelation is a book of “signs”</a:t>
            </a:r>
          </a:p>
          <a:p>
            <a:pPr lvl="1"/>
            <a:r>
              <a:rPr lang="en-US" altLang="en-US" dirty="0"/>
              <a:t>Many neglect this word when interpreting the book!</a:t>
            </a:r>
          </a:p>
        </p:txBody>
      </p:sp>
      <p:sp>
        <p:nvSpPr>
          <p:cNvPr id="11268" name="Line 4"/>
          <p:cNvSpPr>
            <a:spLocks noChangeShapeType="1"/>
          </p:cNvSpPr>
          <p:nvPr/>
        </p:nvSpPr>
        <p:spPr bwMode="auto">
          <a:xfrm>
            <a:off x="2741613" y="2513013"/>
            <a:ext cx="915987" cy="1587"/>
          </a:xfrm>
          <a:prstGeom prst="line">
            <a:avLst/>
          </a:prstGeom>
          <a:noFill/>
          <a:ln w="38100">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267">
                                            <p:txEl>
                                              <p:pRg st="1" end="1"/>
                                            </p:txEl>
                                          </p:spTgt>
                                        </p:tgtEl>
                                        <p:attrNameLst>
                                          <p:attrName>style.visibility</p:attrName>
                                        </p:attrNameLst>
                                      </p:cBhvr>
                                      <p:to>
                                        <p:strVal val="visible"/>
                                      </p:to>
                                    </p:set>
                                  </p:childTnLst>
                                </p:cTn>
                              </p:par>
                            </p:childTnLst>
                          </p:cTn>
                        </p:par>
                        <p:par>
                          <p:cTn id="11" fill="hold" nodeType="afterGroup">
                            <p:stCondLst>
                              <p:cond delay="0"/>
                            </p:stCondLst>
                            <p:childTnLst>
                              <p:par>
                                <p:cTn id="12" presetID="29" presetClass="entr" presetSubtype="0" fill="hold" grpId="0" nodeType="afterEffect">
                                  <p:stCondLst>
                                    <p:cond delay="0"/>
                                  </p:stCondLst>
                                  <p:childTnLst>
                                    <p:set>
                                      <p:cBhvr>
                                        <p:cTn id="13" dur="1" fill="hold">
                                          <p:stCondLst>
                                            <p:cond delay="0"/>
                                          </p:stCondLst>
                                        </p:cTn>
                                        <p:tgtEl>
                                          <p:spTgt spid="11268"/>
                                        </p:tgtEl>
                                        <p:attrNameLst>
                                          <p:attrName>style.visibility</p:attrName>
                                        </p:attrNameLst>
                                      </p:cBhvr>
                                      <p:to>
                                        <p:strVal val="visible"/>
                                      </p:to>
                                    </p:set>
                                    <p:anim calcmode="lin" valueType="num">
                                      <p:cBhvr>
                                        <p:cTn id="14" dur="1000" fill="hold"/>
                                        <p:tgtEl>
                                          <p:spTgt spid="11268"/>
                                        </p:tgtEl>
                                        <p:attrNameLst>
                                          <p:attrName>ppt_x</p:attrName>
                                        </p:attrNameLst>
                                      </p:cBhvr>
                                      <p:tavLst>
                                        <p:tav tm="0">
                                          <p:val>
                                            <p:strVal val="#ppt_x-.2"/>
                                          </p:val>
                                        </p:tav>
                                        <p:tav tm="100000">
                                          <p:val>
                                            <p:strVal val="#ppt_x"/>
                                          </p:val>
                                        </p:tav>
                                      </p:tavLst>
                                    </p:anim>
                                    <p:anim calcmode="lin" valueType="num">
                                      <p:cBhvr>
                                        <p:cTn id="15" dur="1000" fill="hold"/>
                                        <p:tgtEl>
                                          <p:spTgt spid="11268"/>
                                        </p:tgtEl>
                                        <p:attrNameLst>
                                          <p:attrName>ppt_y</p:attrName>
                                        </p:attrNameLst>
                                      </p:cBhvr>
                                      <p:tavLst>
                                        <p:tav tm="0">
                                          <p:val>
                                            <p:strVal val="#ppt_y"/>
                                          </p:val>
                                        </p:tav>
                                        <p:tav tm="100000">
                                          <p:val>
                                            <p:strVal val="#ppt_y"/>
                                          </p:val>
                                        </p:tav>
                                      </p:tavLst>
                                    </p:anim>
                                    <p:animEffect transition="in" filter="wipe(right)" prLst="gradientSize: 0.1">
                                      <p:cBhvr>
                                        <p:cTn id="16" dur="1000"/>
                                        <p:tgtEl>
                                          <p:spTgt spid="1126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1267">
                                            <p:txEl>
                                              <p:pRg st="2" end="2"/>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uiExpand="1" build="p"/>
      <p:bldP spid="1126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z="3600"/>
              <a:t>Verse 2</a:t>
            </a:r>
            <a:br>
              <a:rPr lang="en-US" altLang="en-US" sz="3600"/>
            </a:br>
            <a:r>
              <a:rPr lang="en-US" altLang="en-US" sz="2400">
                <a:latin typeface="Arial" pitchFamily="34" charset="0"/>
              </a:rPr>
              <a:t>“who </a:t>
            </a:r>
            <a:r>
              <a:rPr lang="en-US" altLang="en-US" sz="2400">
                <a:solidFill>
                  <a:schemeClr val="tx1"/>
                </a:solidFill>
                <a:latin typeface="Arial" pitchFamily="34" charset="0"/>
              </a:rPr>
              <a:t>bore witness to the word of God</a:t>
            </a:r>
            <a:r>
              <a:rPr lang="en-US" altLang="en-US" sz="2400">
                <a:latin typeface="Arial" pitchFamily="34" charset="0"/>
              </a:rPr>
              <a:t>, and to the testimony of Jesus Christ, to all things that he saw.”</a:t>
            </a:r>
          </a:p>
        </p:txBody>
      </p:sp>
      <p:sp>
        <p:nvSpPr>
          <p:cNvPr id="12291" name="Rectangle 3"/>
          <p:cNvSpPr>
            <a:spLocks noGrp="1" noChangeArrowheads="1"/>
          </p:cNvSpPr>
          <p:nvPr>
            <p:ph type="body" idx="1"/>
          </p:nvPr>
        </p:nvSpPr>
        <p:spPr>
          <a:xfrm>
            <a:off x="2133600" y="1981200"/>
            <a:ext cx="6400800" cy="4876800"/>
          </a:xfrm>
        </p:spPr>
        <p:txBody>
          <a:bodyPr>
            <a:normAutofit/>
          </a:bodyPr>
          <a:lstStyle/>
          <a:p>
            <a:pPr marL="0" indent="0">
              <a:buNone/>
            </a:pPr>
            <a:r>
              <a:rPr lang="en-US" altLang="en-US" dirty="0">
                <a:latin typeface="+mj-lt"/>
              </a:rPr>
              <a:t>John bore witness</a:t>
            </a:r>
          </a:p>
          <a:p>
            <a:pPr lvl="1"/>
            <a:r>
              <a:rPr lang="en-US" altLang="en-US" dirty="0"/>
              <a:t>eye witness, “things that he saw”</a:t>
            </a:r>
          </a:p>
          <a:p>
            <a:pPr lvl="1"/>
            <a:r>
              <a:rPr lang="en-US" altLang="en-US" dirty="0"/>
              <a:t>“witness” many of the Lord’s witnesses were delivered to death (2 Cor. 4:7-12</a:t>
            </a:r>
            <a:r>
              <a:rPr lang="en-US" altLang="en-US" dirty="0" smtClean="0"/>
              <a:t>)</a:t>
            </a:r>
          </a:p>
          <a:p>
            <a:pPr lvl="1"/>
            <a:r>
              <a:rPr lang="en-US" altLang="en-US" dirty="0" smtClean="0"/>
              <a:t>Of the noun (</a:t>
            </a:r>
            <a:r>
              <a:rPr lang="vi-VN" altLang="en-US" dirty="0" smtClean="0"/>
              <a:t>μάρτυς</a:t>
            </a:r>
            <a:r>
              <a:rPr lang="en-US" altLang="en-US" dirty="0" smtClean="0"/>
              <a:t>,</a:t>
            </a:r>
            <a:r>
              <a:rPr lang="vi-VN" altLang="en-US" dirty="0" smtClean="0"/>
              <a:t> </a:t>
            </a:r>
            <a:r>
              <a:rPr lang="en-US" altLang="en-US" i="1" dirty="0" err="1" smtClean="0"/>
              <a:t>martus</a:t>
            </a:r>
            <a:r>
              <a:rPr lang="en-US" altLang="en-US" dirty="0" smtClean="0"/>
              <a:t>) </a:t>
            </a:r>
          </a:p>
          <a:p>
            <a:pPr lvl="2"/>
            <a:r>
              <a:rPr lang="en-US" altLang="en-US" dirty="0" smtClean="0"/>
              <a:t>“</a:t>
            </a:r>
            <a:r>
              <a:rPr lang="en-US" altLang="en-US" dirty="0"/>
              <a:t>those who after his example have proved the strength and genuineness of their faith in Christ by undergoing a violent </a:t>
            </a:r>
            <a:r>
              <a:rPr lang="en-US" altLang="en-US" dirty="0" smtClean="0"/>
              <a:t>death” </a:t>
            </a:r>
            <a:r>
              <a:rPr lang="en-US" altLang="en-US" sz="1800" b="1" dirty="0" smtClean="0"/>
              <a:t>(Online Bible Greek Lexicon)</a:t>
            </a:r>
            <a:endParaRPr lang="en-US" altLang="en-US" sz="1800" b="1"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91">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29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291">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3600"/>
              <a:t>Verse 2</a:t>
            </a:r>
            <a:br>
              <a:rPr lang="en-US" altLang="en-US" sz="3600"/>
            </a:br>
            <a:r>
              <a:rPr lang="en-US" altLang="en-US" sz="2400">
                <a:latin typeface="Arial" pitchFamily="34" charset="0"/>
              </a:rPr>
              <a:t>“who bore witness to </a:t>
            </a:r>
            <a:r>
              <a:rPr lang="en-US" altLang="en-US" sz="2400">
                <a:solidFill>
                  <a:schemeClr val="tx1"/>
                </a:solidFill>
                <a:latin typeface="Arial" pitchFamily="34" charset="0"/>
              </a:rPr>
              <a:t>the word of God</a:t>
            </a:r>
            <a:r>
              <a:rPr lang="en-US" altLang="en-US" sz="2400">
                <a:latin typeface="Arial" pitchFamily="34" charset="0"/>
              </a:rPr>
              <a:t>, and to </a:t>
            </a:r>
            <a:r>
              <a:rPr lang="en-US" altLang="en-US" sz="2400">
                <a:solidFill>
                  <a:schemeClr val="tx1"/>
                </a:solidFill>
                <a:latin typeface="Arial" pitchFamily="34" charset="0"/>
              </a:rPr>
              <a:t>the testimony of Jesus Christ</a:t>
            </a:r>
            <a:r>
              <a:rPr lang="en-US" altLang="en-US" sz="2400">
                <a:latin typeface="Arial" pitchFamily="34" charset="0"/>
              </a:rPr>
              <a:t>, to all things that he saw.”</a:t>
            </a:r>
          </a:p>
        </p:txBody>
      </p:sp>
      <p:sp>
        <p:nvSpPr>
          <p:cNvPr id="13315" name="Rectangle 3"/>
          <p:cNvSpPr>
            <a:spLocks noGrp="1" noChangeArrowheads="1"/>
          </p:cNvSpPr>
          <p:nvPr>
            <p:ph type="body" idx="1"/>
          </p:nvPr>
        </p:nvSpPr>
        <p:spPr/>
        <p:txBody>
          <a:bodyPr/>
          <a:lstStyle/>
          <a:p>
            <a:pPr marL="0" indent="0">
              <a:buNone/>
            </a:pPr>
            <a:r>
              <a:rPr lang="en-US" altLang="en-US" dirty="0">
                <a:latin typeface="+mj-lt"/>
              </a:rPr>
              <a:t>“word of God” </a:t>
            </a:r>
            <a:r>
              <a:rPr lang="en-US" altLang="en-US" b="1" dirty="0"/>
              <a:t>and </a:t>
            </a:r>
            <a:r>
              <a:rPr lang="en-US" altLang="en-US" dirty="0">
                <a:latin typeface="+mj-lt"/>
              </a:rPr>
              <a:t>“testimony of Jesus Christ”</a:t>
            </a:r>
          </a:p>
          <a:p>
            <a:r>
              <a:rPr lang="en-US" altLang="en-US" dirty="0"/>
              <a:t>S</a:t>
            </a:r>
            <a:r>
              <a:rPr lang="en-US" altLang="en-US" dirty="0" smtClean="0"/>
              <a:t>ome </a:t>
            </a:r>
            <a:r>
              <a:rPr lang="en-US" altLang="en-US" dirty="0"/>
              <a:t>try to make a superficial distinction between these two phrases (ex., Seventh-Day Adventist)</a:t>
            </a:r>
          </a:p>
          <a:p>
            <a:r>
              <a:rPr lang="en-US" altLang="en-US" dirty="0"/>
              <a:t>T</a:t>
            </a:r>
            <a:r>
              <a:rPr lang="en-US" altLang="en-US" dirty="0" smtClean="0"/>
              <a:t>he </a:t>
            </a:r>
            <a:r>
              <a:rPr lang="en-US" altLang="en-US" dirty="0"/>
              <a:t>testimony of Jesus is simply a </a:t>
            </a:r>
            <a:r>
              <a:rPr lang="en-US" altLang="en-US" i="1" dirty="0"/>
              <a:t>part</a:t>
            </a:r>
            <a:r>
              <a:rPr lang="en-US" altLang="en-US" dirty="0"/>
              <a:t> of the word of God</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3315">
                                            <p:txEl>
                                              <p:pRg st="2" end="2"/>
                                            </p:txEl>
                                          </p:spTgt>
                                        </p:tgtEl>
                                        <p:attrNameLst>
                                          <p:attrName>style.visibility</p:attrName>
                                        </p:attrNameLst>
                                      </p:cBhvr>
                                      <p:to>
                                        <p:strVal val="visible"/>
                                      </p:to>
                                    </p:set>
                                    <p:animEffect transition="in" filter="fade">
                                      <p:cBhvr>
                                        <p:cTn id="7" dur="500"/>
                                        <p:tgtEl>
                                          <p:spTgt spid="133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igital blue design template">
  <a:themeElements>
    <a:clrScheme name="Digital blue design template 5">
      <a:dk1>
        <a:srgbClr val="336699"/>
      </a:dk1>
      <a:lt1>
        <a:srgbClr val="EBF1F7"/>
      </a:lt1>
      <a:dk2>
        <a:srgbClr val="5F5F5F"/>
      </a:dk2>
      <a:lt2>
        <a:srgbClr val="005A58"/>
      </a:lt2>
      <a:accent1>
        <a:srgbClr val="B2C7D6"/>
      </a:accent1>
      <a:accent2>
        <a:srgbClr val="698CCB"/>
      </a:accent2>
      <a:accent3>
        <a:srgbClr val="F3F7FA"/>
      </a:accent3>
      <a:accent4>
        <a:srgbClr val="2A5682"/>
      </a:accent4>
      <a:accent5>
        <a:srgbClr val="D5E0E8"/>
      </a:accent5>
      <a:accent6>
        <a:srgbClr val="5E7EB8"/>
      </a:accent6>
      <a:hlink>
        <a:srgbClr val="DFEFFF"/>
      </a:hlink>
      <a:folHlink>
        <a:srgbClr val="003399"/>
      </a:folHlink>
    </a:clrScheme>
    <a:fontScheme name="Digital blue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38100"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Digital blue design template 1">
        <a:dk1>
          <a:srgbClr val="000000"/>
        </a:dk1>
        <a:lt1>
          <a:srgbClr val="FFFFFF"/>
        </a:lt1>
        <a:dk2>
          <a:srgbClr val="000000"/>
        </a:dk2>
        <a:lt2>
          <a:srgbClr val="333333"/>
        </a:lt2>
        <a:accent1>
          <a:srgbClr val="C0C0C0"/>
        </a:accent1>
        <a:accent2>
          <a:srgbClr val="808080"/>
        </a:accent2>
        <a:accent3>
          <a:srgbClr val="FFFFFF"/>
        </a:accent3>
        <a:accent4>
          <a:srgbClr val="000000"/>
        </a:accent4>
        <a:accent5>
          <a:srgbClr val="DCDCDC"/>
        </a:accent5>
        <a:accent6>
          <a:srgbClr val="737373"/>
        </a:accent6>
        <a:hlink>
          <a:srgbClr val="4D4D4D"/>
        </a:hlink>
        <a:folHlink>
          <a:srgbClr val="F8F8F8"/>
        </a:folHlink>
      </a:clrScheme>
      <a:clrMap bg1="lt1" tx1="dk1" bg2="lt2" tx2="dk2" accent1="accent1" accent2="accent2" accent3="accent3" accent4="accent4" accent5="accent5" accent6="accent6" hlink="hlink" folHlink="folHlink"/>
    </a:extraClrScheme>
    <a:extraClrScheme>
      <a:clrScheme name="Digital blue design template 2">
        <a:dk1>
          <a:srgbClr val="006699"/>
        </a:dk1>
        <a:lt1>
          <a:srgbClr val="FFFFFF"/>
        </a:lt1>
        <a:dk2>
          <a:srgbClr val="000000"/>
        </a:dk2>
        <a:lt2>
          <a:srgbClr val="808080"/>
        </a:lt2>
        <a:accent1>
          <a:srgbClr val="B1CFE7"/>
        </a:accent1>
        <a:accent2>
          <a:srgbClr val="CCCCFF"/>
        </a:accent2>
        <a:accent3>
          <a:srgbClr val="FFFFFF"/>
        </a:accent3>
        <a:accent4>
          <a:srgbClr val="005682"/>
        </a:accent4>
        <a:accent5>
          <a:srgbClr val="D5E4F1"/>
        </a:accent5>
        <a:accent6>
          <a:srgbClr val="B9B9E7"/>
        </a:accent6>
        <a:hlink>
          <a:srgbClr val="4274BE"/>
        </a:hlink>
        <a:folHlink>
          <a:srgbClr val="AF67FF"/>
        </a:folHlink>
      </a:clrScheme>
      <a:clrMap bg1="lt1" tx1="dk1" bg2="lt2" tx2="dk2" accent1="accent1" accent2="accent2" accent3="accent3" accent4="accent4" accent5="accent5" accent6="accent6" hlink="hlink" folHlink="folHlink"/>
    </a:extraClrScheme>
    <a:extraClrScheme>
      <a:clrScheme name="Digital blue design template 3">
        <a:dk1>
          <a:srgbClr val="003366"/>
        </a:dk1>
        <a:lt1>
          <a:srgbClr val="DEF6F1"/>
        </a:lt1>
        <a:dk2>
          <a:srgbClr val="003366"/>
        </a:dk2>
        <a:lt2>
          <a:srgbClr val="969696"/>
        </a:lt2>
        <a:accent1>
          <a:srgbClr val="FFFFFF"/>
        </a:accent1>
        <a:accent2>
          <a:srgbClr val="9CCAF0"/>
        </a:accent2>
        <a:accent3>
          <a:srgbClr val="ECFAF7"/>
        </a:accent3>
        <a:accent4>
          <a:srgbClr val="002A56"/>
        </a:accent4>
        <a:accent5>
          <a:srgbClr val="FFFFFF"/>
        </a:accent5>
        <a:accent6>
          <a:srgbClr val="8DB7D9"/>
        </a:accent6>
        <a:hlink>
          <a:srgbClr val="0066CC"/>
        </a:hlink>
        <a:folHlink>
          <a:srgbClr val="5F5F5F"/>
        </a:folHlink>
      </a:clrScheme>
      <a:clrMap bg1="lt1" tx1="dk1" bg2="lt2" tx2="dk2" accent1="accent1" accent2="accent2" accent3="accent3" accent4="accent4" accent5="accent5" accent6="accent6" hlink="hlink" folHlink="folHlink"/>
    </a:extraClrScheme>
    <a:extraClrScheme>
      <a:clrScheme name="Digital blue design template 4">
        <a:dk1>
          <a:srgbClr val="003366"/>
        </a:dk1>
        <a:lt1>
          <a:srgbClr val="FFFFD9"/>
        </a:lt1>
        <a:dk2>
          <a:srgbClr val="336699"/>
        </a:dk2>
        <a:lt2>
          <a:srgbClr val="777777"/>
        </a:lt2>
        <a:accent1>
          <a:srgbClr val="ECF9FE"/>
        </a:accent1>
        <a:accent2>
          <a:srgbClr val="2569A7"/>
        </a:accent2>
        <a:accent3>
          <a:srgbClr val="FFFFE9"/>
        </a:accent3>
        <a:accent4>
          <a:srgbClr val="002A56"/>
        </a:accent4>
        <a:accent5>
          <a:srgbClr val="F4FBFE"/>
        </a:accent5>
        <a:accent6>
          <a:srgbClr val="205E97"/>
        </a:accent6>
        <a:hlink>
          <a:srgbClr val="0099CC"/>
        </a:hlink>
        <a:folHlink>
          <a:srgbClr val="FF9900"/>
        </a:folHlink>
      </a:clrScheme>
      <a:clrMap bg1="lt1" tx1="dk1" bg2="lt2" tx2="dk2" accent1="accent1" accent2="accent2" accent3="accent3" accent4="accent4" accent5="accent5" accent6="accent6" hlink="hlink" folHlink="folHlink"/>
    </a:extraClrScheme>
    <a:extraClrScheme>
      <a:clrScheme name="Digital blue design template 5">
        <a:dk1>
          <a:srgbClr val="336699"/>
        </a:dk1>
        <a:lt1>
          <a:srgbClr val="EBF1F7"/>
        </a:lt1>
        <a:dk2>
          <a:srgbClr val="5F5F5F"/>
        </a:dk2>
        <a:lt2>
          <a:srgbClr val="005A58"/>
        </a:lt2>
        <a:accent1>
          <a:srgbClr val="B2C7D6"/>
        </a:accent1>
        <a:accent2>
          <a:srgbClr val="698CCB"/>
        </a:accent2>
        <a:accent3>
          <a:srgbClr val="F3F7FA"/>
        </a:accent3>
        <a:accent4>
          <a:srgbClr val="2A5682"/>
        </a:accent4>
        <a:accent5>
          <a:srgbClr val="D5E0E8"/>
        </a:accent5>
        <a:accent6>
          <a:srgbClr val="5E7EB8"/>
        </a:accent6>
        <a:hlink>
          <a:srgbClr val="DFEFFF"/>
        </a:hlink>
        <a:folHlink>
          <a:srgbClr val="003399"/>
        </a:folHlink>
      </a:clrScheme>
      <a:clrMap bg1="lt1" tx1="dk1" bg2="lt2" tx2="dk2" accent1="accent1" accent2="accent2" accent3="accent3" accent4="accent4" accent5="accent5" accent6="accent6" hlink="hlink" folHlink="folHlink"/>
    </a:extraClrScheme>
    <a:extraClrScheme>
      <a:clrScheme name="Digital blue design template 6">
        <a:dk1>
          <a:srgbClr val="005A58"/>
        </a:dk1>
        <a:lt1>
          <a:srgbClr val="006699"/>
        </a:lt1>
        <a:dk2>
          <a:srgbClr val="0058B8"/>
        </a:dk2>
        <a:lt2>
          <a:srgbClr val="336699"/>
        </a:lt2>
        <a:accent1>
          <a:srgbClr val="98BED8"/>
        </a:accent1>
        <a:accent2>
          <a:srgbClr val="6D6FC7"/>
        </a:accent2>
        <a:accent3>
          <a:srgbClr val="AAB4D8"/>
        </a:accent3>
        <a:accent4>
          <a:srgbClr val="005682"/>
        </a:accent4>
        <a:accent5>
          <a:srgbClr val="CADBE9"/>
        </a:accent5>
        <a:accent6>
          <a:srgbClr val="6264B4"/>
        </a:accent6>
        <a:hlink>
          <a:srgbClr val="CCECFF"/>
        </a:hlink>
        <a:folHlink>
          <a:srgbClr val="0033CC"/>
        </a:folHlink>
      </a:clrScheme>
      <a:clrMap bg1="dk2" tx1="lt1" bg2="dk1" tx2="lt2" accent1="accent1" accent2="accent2" accent3="accent3" accent4="accent4" accent5="accent5" accent6="accent6" hlink="hlink" folHlink="folHlink"/>
    </a:extraClrScheme>
    <a:extraClrScheme>
      <a:clrScheme name="Digital blue design template 7">
        <a:dk1>
          <a:srgbClr val="336699"/>
        </a:dk1>
        <a:lt1>
          <a:srgbClr val="C0C0C0"/>
        </a:lt1>
        <a:dk2>
          <a:srgbClr val="49718D"/>
        </a:dk2>
        <a:lt2>
          <a:srgbClr val="5C1F00"/>
        </a:lt2>
        <a:accent1>
          <a:srgbClr val="DDDDDD"/>
        </a:accent1>
        <a:accent2>
          <a:srgbClr val="BE7960"/>
        </a:accent2>
        <a:accent3>
          <a:srgbClr val="DCDCDC"/>
        </a:accent3>
        <a:accent4>
          <a:srgbClr val="2A5682"/>
        </a:accent4>
        <a:accent5>
          <a:srgbClr val="EBEBEB"/>
        </a:accent5>
        <a:accent6>
          <a:srgbClr val="AC6D56"/>
        </a:accent6>
        <a:hlink>
          <a:srgbClr val="65A0BD"/>
        </a:hlink>
        <a:folHlink>
          <a:srgbClr val="D3A219"/>
        </a:folHlink>
      </a:clrScheme>
      <a:clrMap bg1="lt1" tx1="dk1" bg2="lt2" tx2="dk2" accent1="accent1" accent2="accent2" accent3="accent3" accent4="accent4" accent5="accent5" accent6="accent6" hlink="hlink" folHlink="folHlink"/>
    </a:extraClrScheme>
    <a:extraClrScheme>
      <a:clrScheme name="Digital blue design template 8">
        <a:dk1>
          <a:srgbClr val="336699"/>
        </a:dk1>
        <a:lt1>
          <a:srgbClr val="0099CC"/>
        </a:lt1>
        <a:dk2>
          <a:srgbClr val="000066"/>
        </a:dk2>
        <a:lt2>
          <a:srgbClr val="336699"/>
        </a:lt2>
        <a:accent1>
          <a:srgbClr val="336699"/>
        </a:accent1>
        <a:accent2>
          <a:srgbClr val="DDDDDD"/>
        </a:accent2>
        <a:accent3>
          <a:srgbClr val="AAAAB8"/>
        </a:accent3>
        <a:accent4>
          <a:srgbClr val="0082AE"/>
        </a:accent4>
        <a:accent5>
          <a:srgbClr val="ADB8CA"/>
        </a:accent5>
        <a:accent6>
          <a:srgbClr val="C8C8C8"/>
        </a:accent6>
        <a:hlink>
          <a:srgbClr val="7AC3EC"/>
        </a:hlink>
        <a:folHlink>
          <a:srgbClr val="D7EAFF"/>
        </a:folHlink>
      </a:clrScheme>
      <a:clrMap bg1="dk2" tx1="lt1" bg2="dk1" tx2="lt2" accent1="accent1" accent2="accent2" accent3="accent3" accent4="accent4" accent5="accent5" accent6="accent6" hlink="hlink" folHlink="folHlink"/>
    </a:extraClrScheme>
    <a:extraClrScheme>
      <a:clrScheme name="Digital blue design template 9">
        <a:dk1>
          <a:srgbClr val="2846A4"/>
        </a:dk1>
        <a:lt1>
          <a:srgbClr val="566272"/>
        </a:lt1>
        <a:dk2>
          <a:srgbClr val="004B70"/>
        </a:dk2>
        <a:lt2>
          <a:srgbClr val="777777"/>
        </a:lt2>
        <a:accent1>
          <a:srgbClr val="9CA5AA"/>
        </a:accent1>
        <a:accent2>
          <a:srgbClr val="88B2D2"/>
        </a:accent2>
        <a:accent3>
          <a:srgbClr val="B4B7BC"/>
        </a:accent3>
        <a:accent4>
          <a:srgbClr val="213A8B"/>
        </a:accent4>
        <a:accent5>
          <a:srgbClr val="CBCFD2"/>
        </a:accent5>
        <a:accent6>
          <a:srgbClr val="7BA1BE"/>
        </a:accent6>
        <a:hlink>
          <a:srgbClr val="FFCC66"/>
        </a:hlink>
        <a:folHlink>
          <a:srgbClr val="E9DCB9"/>
        </a:folHlink>
      </a:clrScheme>
      <a:clrMap bg1="lt1" tx1="dk1" bg2="lt2" tx2="dk2" accent1="accent1" accent2="accent2" accent3="accent3" accent4="accent4" accent5="accent5" accent6="accent6" hlink="hlink" folHlink="folHlink"/>
    </a:extraClrScheme>
    <a:extraClrScheme>
      <a:clrScheme name="Digital blue design template 10">
        <a:dk1>
          <a:srgbClr val="003366"/>
        </a:dk1>
        <a:lt1>
          <a:srgbClr val="FFFFFF"/>
        </a:lt1>
        <a:dk2>
          <a:srgbClr val="003366"/>
        </a:dk2>
        <a:lt2>
          <a:srgbClr val="808080"/>
        </a:lt2>
        <a:accent1>
          <a:srgbClr val="B7D6E7"/>
        </a:accent1>
        <a:accent2>
          <a:srgbClr val="24446A"/>
        </a:accent2>
        <a:accent3>
          <a:srgbClr val="FFFFFF"/>
        </a:accent3>
        <a:accent4>
          <a:srgbClr val="002A56"/>
        </a:accent4>
        <a:accent5>
          <a:srgbClr val="D8E8F1"/>
        </a:accent5>
        <a:accent6>
          <a:srgbClr val="203D5F"/>
        </a:accent6>
        <a:hlink>
          <a:srgbClr val="518FB1"/>
        </a:hlink>
        <a:folHlink>
          <a:srgbClr val="333333"/>
        </a:folHlink>
      </a:clrScheme>
      <a:clrMap bg1="lt1" tx1="dk1" bg2="lt2" tx2="dk2" accent1="accent1" accent2="accent2" accent3="accent3" accent4="accent4" accent5="accent5" accent6="accent6" hlink="hlink" folHlink="folHlink"/>
    </a:extraClrScheme>
    <a:extraClrScheme>
      <a:clrScheme name="Digital blue design template 11">
        <a:dk1>
          <a:srgbClr val="336699"/>
        </a:dk1>
        <a:lt1>
          <a:srgbClr val="FFFFFF"/>
        </a:lt1>
        <a:dk2>
          <a:srgbClr val="003399"/>
        </a:dk2>
        <a:lt2>
          <a:srgbClr val="969696"/>
        </a:lt2>
        <a:accent1>
          <a:srgbClr val="CCECFF"/>
        </a:accent1>
        <a:accent2>
          <a:srgbClr val="6A90BA"/>
        </a:accent2>
        <a:accent3>
          <a:srgbClr val="FFFFFF"/>
        </a:accent3>
        <a:accent4>
          <a:srgbClr val="2A5682"/>
        </a:accent4>
        <a:accent5>
          <a:srgbClr val="E2F4FF"/>
        </a:accent5>
        <a:accent6>
          <a:srgbClr val="5F82A8"/>
        </a:accent6>
        <a:hlink>
          <a:srgbClr val="CC3300"/>
        </a:hlink>
        <a:folHlink>
          <a:srgbClr val="336699"/>
        </a:folHlink>
      </a:clrScheme>
      <a:clrMap bg1="lt1" tx1="dk1" bg2="lt2" tx2="dk2" accent1="accent1" accent2="accent2" accent3="accent3" accent4="accent4" accent5="accent5" accent6="accent6" hlink="hlink" folHlink="folHlink"/>
    </a:extraClrScheme>
    <a:extraClrScheme>
      <a:clrScheme name="Digital blue design template 12">
        <a:dk1>
          <a:srgbClr val="4D4D4D"/>
        </a:dk1>
        <a:lt1>
          <a:srgbClr val="666699"/>
        </a:lt1>
        <a:dk2>
          <a:srgbClr val="36587E"/>
        </a:dk2>
        <a:lt2>
          <a:srgbClr val="3E3E5C"/>
        </a:lt2>
        <a:accent1>
          <a:srgbClr val="90AFCC"/>
        </a:accent1>
        <a:accent2>
          <a:srgbClr val="2170AB"/>
        </a:accent2>
        <a:accent3>
          <a:srgbClr val="B8B8CA"/>
        </a:accent3>
        <a:accent4>
          <a:srgbClr val="404040"/>
        </a:accent4>
        <a:accent5>
          <a:srgbClr val="C6D4E2"/>
        </a:accent5>
        <a:accent6>
          <a:srgbClr val="1D659B"/>
        </a:accent6>
        <a:hlink>
          <a:srgbClr val="A8CCF0"/>
        </a:hlink>
        <a:folHlink>
          <a:srgbClr val="DDDDDD"/>
        </a:folHlink>
      </a:clrScheme>
      <a:clrMap bg1="lt1" tx1="dk1" bg2="lt2" tx2="dk2" accent1="accent1" accent2="accent2" accent3="accent3" accent4="accent4" accent5="accent5" accent6="accent6" hlink="hlink" folHlink="folHlink"/>
    </a:extraClrScheme>
    <a:extraClrScheme>
      <a:clrScheme name="Digital blue design template 13">
        <a:dk1>
          <a:srgbClr val="2D5C8B"/>
        </a:dk1>
        <a:lt1>
          <a:srgbClr val="E0EAF4"/>
        </a:lt1>
        <a:dk2>
          <a:srgbClr val="35648B"/>
        </a:dk2>
        <a:lt2>
          <a:srgbClr val="2D2015"/>
        </a:lt2>
        <a:accent1>
          <a:srgbClr val="92A4B0"/>
        </a:accent1>
        <a:accent2>
          <a:srgbClr val="8F5F2F"/>
        </a:accent2>
        <a:accent3>
          <a:srgbClr val="EDF3F8"/>
        </a:accent3>
        <a:accent4>
          <a:srgbClr val="254D76"/>
        </a:accent4>
        <a:accent5>
          <a:srgbClr val="C7CFD4"/>
        </a:accent5>
        <a:accent6>
          <a:srgbClr val="81552A"/>
        </a:accent6>
        <a:hlink>
          <a:srgbClr val="EADF7A"/>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Digital blue design template</Template>
  <TotalTime>592</TotalTime>
  <Words>1204</Words>
  <Application>Microsoft Office PowerPoint</Application>
  <PresentationFormat>On-screen Show (4:3)</PresentationFormat>
  <Paragraphs>150</Paragraphs>
  <Slides>26</Slides>
  <Notes>11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Wingdings</vt:lpstr>
      <vt:lpstr>Arial Black</vt:lpstr>
      <vt:lpstr>Bloody</vt:lpstr>
      <vt:lpstr>Digital blue design template</vt:lpstr>
      <vt:lpstr>Revelation</vt:lpstr>
      <vt:lpstr>Verse 1 “The Revelation of Jesus Christ, which God gave Him to show His servants—things which must shortly take place. And He sent and signified it by His angel to His servant John”</vt:lpstr>
      <vt:lpstr>Verse 1 “The Revelation of Jesus Christ, which God gave Him to show His servants—things which must shortly take place. And He sent and signified it by His angel to His servant John”</vt:lpstr>
      <vt:lpstr>Futurists</vt:lpstr>
      <vt:lpstr>Futurists</vt:lpstr>
      <vt:lpstr>What Does “Shortly Come To Pass” Mean?</vt:lpstr>
      <vt:lpstr>Verse 1 “The Revelation of Jesus Christ, which God gave Him to show His servants—things which must shortly take place. And He sent and signified it by His angel to His servant John”</vt:lpstr>
      <vt:lpstr>Verse 2 “who bore witness to the word of God, and to the testimony of Jesus Christ, to all things that he saw.”</vt:lpstr>
      <vt:lpstr>Verse 2 “who bore witness to the word of God, and to the testimony of Jesus Christ, to all things that he saw.”</vt:lpstr>
      <vt:lpstr>Verse 3 “Blessed is he who reads and those who hear the words of this prophecy, and keep those things which are written in it; for the time is near.”</vt:lpstr>
      <vt:lpstr>Verse 4 “John, to the seven churches which are in Asia: Grace to you and peace from Him who is and who was and who is to come, and from the seven Spirits who are before His throne”</vt:lpstr>
      <vt:lpstr>Verse 4 “John, to the seven churches which are in Asia: Grace to you and peace from Him who is and who was and who is to come, and from the seven Spirits who are before His throne”</vt:lpstr>
      <vt:lpstr>Seven Churches of Asia</vt:lpstr>
      <vt:lpstr>Verse 4 “John, to the seven churches which are in Asia: Grace to you and peace from Him who is and who was and who is to come, and from the seven Spirits who are before His throne”</vt:lpstr>
      <vt:lpstr>Verse 4 “John, to the seven churches which are in Asia: Grace to you and peace from Him who is and who was and who is to come, and from the seven Spirits who are before His throne”</vt:lpstr>
      <vt:lpstr>Verse 5 “and from Jesus Christ, the faithful witness, the firstborn from the dead, and the ruler over the kings of the earth. To Him who loved us and washed us from our sins in His own blood”</vt:lpstr>
      <vt:lpstr>Verse 5 “and from Jesus Christ, the faithful witness, the firstborn from the dead, and the ruler over the kings of the earth. To Him who loved us and washed us from our sins in His own blood”</vt:lpstr>
      <vt:lpstr>Verse 5 “and from Jesus Christ, the faithful witness, the firstborn from the dead, and the ruler over the kings of the earth. To Him who loved us and washed us from our sins in His own blood”</vt:lpstr>
      <vt:lpstr>Verse 5 “and from Jesus Christ, the faithful witness, the firstborn from the dead, and the ruler over the kings of the earth. To Him who loved us and washed us from our sins in His own blood”</vt:lpstr>
      <vt:lpstr>Verse 6 “and has made us kings and priests to His God and Father, to Him be glory and dominion forever and ever. Amen.”</vt:lpstr>
      <vt:lpstr>Verse 7 “Behold, He is coming with clouds, and every eye will see Him, even they who pierced Him. And all the tribes of the earth will mourn because of Him. Even so, Amen.”</vt:lpstr>
      <vt:lpstr>Verse 7 “Behold, He is coming with clouds, and every eye will see Him, even they who pierced Him. And all the tribes of the earth will mourn because of Him. Even so, Amen.”</vt:lpstr>
      <vt:lpstr>Verse 7 “Behold, He is coming with clouds, and every eye will see Him, even they who pierced Him. And all the tribes of the earth will mourn because of Him. Even so, Amen.”</vt:lpstr>
      <vt:lpstr>Verse 7 “Behold, He is coming with clouds, and every eye will see Him, even they who pierced Him. And all the tribes of the earth will mourn because of Him. Even so, Amen.”</vt:lpstr>
      <vt:lpstr>Verse 7 “Behold, He is coming with clouds, and every eye will see Him, even they who pierced Him. And all the tribes of the earth will mourn because of Him. Even so, Amen.”</vt:lpstr>
      <vt:lpstr>Verse 8 “ ‘I am the Alpha and the Omega, the Beginning and the End,’ says the Lord, ‘who is and who was and who is to come, the Almighty.’”</vt:lpstr>
    </vt:vector>
  </TitlesOfParts>
  <Company>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dc:title>
  <dc:creator>Steven J. Wallace</dc:creator>
  <cp:lastModifiedBy>Steven J. Wallace</cp:lastModifiedBy>
  <cp:revision>26</cp:revision>
  <dcterms:created xsi:type="dcterms:W3CDTF">2004-11-24T22:27:13Z</dcterms:created>
  <dcterms:modified xsi:type="dcterms:W3CDTF">2014-11-04T18:48:50Z</dcterms:modified>
</cp:coreProperties>
</file>